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3" r:id="rId2"/>
  </p:sldMasterIdLst>
  <p:notesMasterIdLst>
    <p:notesMasterId r:id="rId12"/>
  </p:notesMasterIdLst>
  <p:handoutMasterIdLst>
    <p:handoutMasterId r:id="rId13"/>
  </p:handoutMasterIdLst>
  <p:sldIdLst>
    <p:sldId id="290" r:id="rId3"/>
    <p:sldId id="737" r:id="rId4"/>
    <p:sldId id="742" r:id="rId5"/>
    <p:sldId id="726" r:id="rId6"/>
    <p:sldId id="738" r:id="rId7"/>
    <p:sldId id="739" r:id="rId8"/>
    <p:sldId id="740" r:id="rId9"/>
    <p:sldId id="741" r:id="rId10"/>
    <p:sldId id="708" r:id="rId11"/>
  </p:sldIdLst>
  <p:sldSz cx="12192000" cy="6858000"/>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913" userDrawn="1">
          <p15:clr>
            <a:srgbClr val="A4A3A4"/>
          </p15:clr>
        </p15:guide>
        <p15:guide id="2" pos="380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D1014"/>
    <a:srgbClr val="FFFFAF"/>
    <a:srgbClr val="EEB500"/>
    <a:srgbClr val="595959"/>
    <a:srgbClr val="5E2D37"/>
    <a:srgbClr val="FFFFCC"/>
    <a:srgbClr val="FFEFEF"/>
    <a:srgbClr val="FFFFFF"/>
    <a:srgbClr val="A8BFDF"/>
    <a:srgbClr val="F5EBE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015" autoAdjust="0"/>
    <p:restoredTop sz="94280" autoAdjust="0"/>
  </p:normalViewPr>
  <p:slideViewPr>
    <p:cSldViewPr snapToGrid="0">
      <p:cViewPr varScale="1">
        <p:scale>
          <a:sx n="62" d="100"/>
          <a:sy n="62" d="100"/>
        </p:scale>
        <p:origin x="-684" y="-90"/>
      </p:cViewPr>
      <p:guideLst>
        <p:guide orient="horz" pos="913"/>
        <p:guide pos="3808"/>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1" d="100"/>
          <a:sy n="51" d="100"/>
        </p:scale>
        <p:origin x="2928" y="84"/>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fld id="{C1158E55-7CC6-4BF0-82AB-316256BC1AE7}" type="datetimeFigureOut">
              <a:rPr lang="en-IN" smtClean="0"/>
              <a:pPr/>
              <a:t>28-08-2018</a:t>
            </a:fld>
            <a:endParaRPr lang="en-IN"/>
          </a:p>
        </p:txBody>
      </p:sp>
      <p:sp>
        <p:nvSpPr>
          <p:cNvPr id="4" name="Footer Placeholder 3"/>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4288F29E-7070-4EE1-ADEE-C2E8BDDA4E42}" type="slidenum">
              <a:rPr lang="en-IN" smtClean="0"/>
              <a:pPr/>
              <a:t>‹#›</a:t>
            </a:fld>
            <a:endParaRPr lang="en-IN"/>
          </a:p>
        </p:txBody>
      </p:sp>
    </p:spTree>
    <p:extLst>
      <p:ext uri="{BB962C8B-B14F-4D97-AF65-F5344CB8AC3E}">
        <p14:creationId xmlns:p14="http://schemas.microsoft.com/office/powerpoint/2010/main" xmlns="" val="195003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575" cy="511731"/>
          </a:xfrm>
          <a:prstGeom prst="rect">
            <a:avLst/>
          </a:prstGeom>
        </p:spPr>
        <p:txBody>
          <a:bodyPr vert="horz" lIns="98984" tIns="49492" rIns="98984" bIns="49492" rtlCol="0"/>
          <a:lstStyle>
            <a:lvl1pPr algn="l" fontAlgn="auto">
              <a:spcBef>
                <a:spcPts val="0"/>
              </a:spcBef>
              <a:spcAft>
                <a:spcPts val="0"/>
              </a:spcAft>
              <a:defRPr sz="1300">
                <a:latin typeface="+mn-lt"/>
                <a:cs typeface="+mn-cs"/>
              </a:defRPr>
            </a:lvl1pPr>
          </a:lstStyle>
          <a:p>
            <a:pPr>
              <a:defRPr/>
            </a:pPr>
            <a:endParaRPr lang="en-IN" dirty="0"/>
          </a:p>
        </p:txBody>
      </p:sp>
      <p:sp>
        <p:nvSpPr>
          <p:cNvPr id="3" name="Date Placeholder 2"/>
          <p:cNvSpPr>
            <a:spLocks noGrp="1"/>
          </p:cNvSpPr>
          <p:nvPr>
            <p:ph type="dt" idx="1"/>
          </p:nvPr>
        </p:nvSpPr>
        <p:spPr>
          <a:xfrm>
            <a:off x="4021139" y="0"/>
            <a:ext cx="3076575" cy="511731"/>
          </a:xfrm>
          <a:prstGeom prst="rect">
            <a:avLst/>
          </a:prstGeom>
        </p:spPr>
        <p:txBody>
          <a:bodyPr vert="horz" lIns="98984" tIns="49492" rIns="98984" bIns="49492" rtlCol="0"/>
          <a:lstStyle>
            <a:lvl1pPr algn="r" fontAlgn="auto">
              <a:spcBef>
                <a:spcPts val="0"/>
              </a:spcBef>
              <a:spcAft>
                <a:spcPts val="0"/>
              </a:spcAft>
              <a:defRPr sz="1300">
                <a:latin typeface="+mn-lt"/>
                <a:cs typeface="+mn-cs"/>
              </a:defRPr>
            </a:lvl1pPr>
          </a:lstStyle>
          <a:p>
            <a:pPr>
              <a:defRPr/>
            </a:pPr>
            <a:fld id="{C35AA7B8-2284-4BA9-87CB-7A349408AFA3}" type="datetimeFigureOut">
              <a:rPr lang="en-IN"/>
              <a:pPr>
                <a:defRPr/>
              </a:pPr>
              <a:t>28-08-2018</a:t>
            </a:fld>
            <a:endParaRPr lang="en-IN" dirty="0"/>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8984" tIns="49492" rIns="98984" bIns="49492" rtlCol="0" anchor="ctr"/>
          <a:lstStyle/>
          <a:p>
            <a:pPr lvl="0"/>
            <a:endParaRPr lang="en-IN" noProof="0" dirty="0"/>
          </a:p>
        </p:txBody>
      </p:sp>
      <p:sp>
        <p:nvSpPr>
          <p:cNvPr id="5" name="Notes Placeholder 4"/>
          <p:cNvSpPr>
            <a:spLocks noGrp="1"/>
          </p:cNvSpPr>
          <p:nvPr>
            <p:ph type="body" sz="quarter" idx="3"/>
          </p:nvPr>
        </p:nvSpPr>
        <p:spPr>
          <a:xfrm>
            <a:off x="709614" y="4861442"/>
            <a:ext cx="5680075" cy="4605576"/>
          </a:xfrm>
          <a:prstGeom prst="rect">
            <a:avLst/>
          </a:prstGeom>
        </p:spPr>
        <p:txBody>
          <a:bodyPr vert="horz" lIns="98984" tIns="49492" rIns="98984" bIns="4949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p:cNvSpPr>
            <a:spLocks noGrp="1"/>
          </p:cNvSpPr>
          <p:nvPr>
            <p:ph type="ftr" sz="quarter" idx="4"/>
          </p:nvPr>
        </p:nvSpPr>
        <p:spPr>
          <a:xfrm>
            <a:off x="1" y="9721294"/>
            <a:ext cx="3076575" cy="511731"/>
          </a:xfrm>
          <a:prstGeom prst="rect">
            <a:avLst/>
          </a:prstGeom>
        </p:spPr>
        <p:txBody>
          <a:bodyPr vert="horz" lIns="98984" tIns="49492" rIns="98984" bIns="49492" rtlCol="0" anchor="b"/>
          <a:lstStyle>
            <a:lvl1pPr algn="l" fontAlgn="auto">
              <a:spcBef>
                <a:spcPts val="0"/>
              </a:spcBef>
              <a:spcAft>
                <a:spcPts val="0"/>
              </a:spcAft>
              <a:defRPr sz="1300">
                <a:latin typeface="+mn-lt"/>
                <a:cs typeface="+mn-cs"/>
              </a:defRPr>
            </a:lvl1pPr>
          </a:lstStyle>
          <a:p>
            <a:pPr>
              <a:defRPr/>
            </a:pPr>
            <a:endParaRPr lang="en-IN" dirty="0"/>
          </a:p>
        </p:txBody>
      </p:sp>
      <p:sp>
        <p:nvSpPr>
          <p:cNvPr id="7" name="Slide Number Placeholder 6"/>
          <p:cNvSpPr>
            <a:spLocks noGrp="1"/>
          </p:cNvSpPr>
          <p:nvPr>
            <p:ph type="sldNum" sz="quarter" idx="5"/>
          </p:nvPr>
        </p:nvSpPr>
        <p:spPr>
          <a:xfrm>
            <a:off x="4021139" y="9721294"/>
            <a:ext cx="3076575" cy="511731"/>
          </a:xfrm>
          <a:prstGeom prst="rect">
            <a:avLst/>
          </a:prstGeom>
        </p:spPr>
        <p:txBody>
          <a:bodyPr vert="horz" lIns="98984" tIns="49492" rIns="98984" bIns="49492" rtlCol="0" anchor="b"/>
          <a:lstStyle>
            <a:lvl1pPr algn="r" fontAlgn="auto">
              <a:spcBef>
                <a:spcPts val="0"/>
              </a:spcBef>
              <a:spcAft>
                <a:spcPts val="0"/>
              </a:spcAft>
              <a:defRPr sz="1300">
                <a:latin typeface="+mn-lt"/>
                <a:cs typeface="+mn-cs"/>
              </a:defRPr>
            </a:lvl1pPr>
          </a:lstStyle>
          <a:p>
            <a:pPr>
              <a:defRPr/>
            </a:pPr>
            <a:fld id="{98F34B65-EE8B-49AD-B6E0-41CB85A2A62F}" type="slidenum">
              <a:rPr lang="en-IN"/>
              <a:pPr>
                <a:defRPr/>
              </a:pPr>
              <a:t>‹#›</a:t>
            </a:fld>
            <a:endParaRPr lang="en-IN" dirty="0"/>
          </a:p>
        </p:txBody>
      </p:sp>
    </p:spTree>
    <p:extLst>
      <p:ext uri="{BB962C8B-B14F-4D97-AF65-F5344CB8AC3E}">
        <p14:creationId xmlns:p14="http://schemas.microsoft.com/office/powerpoint/2010/main" xmlns="" val="2552938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139700" y="768350"/>
            <a:ext cx="6819900" cy="3836988"/>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55B73A-616A-4E96-9134-DAF13A0AB2DF}" type="slidenum">
              <a:rPr lang="en-IN" smtClean="0"/>
              <a:pPr fontAlgn="base">
                <a:spcBef>
                  <a:spcPct val="0"/>
                </a:spcBef>
                <a:spcAft>
                  <a:spcPct val="0"/>
                </a:spcAft>
                <a:defRPr/>
              </a:pPr>
              <a:t>1</a:t>
            </a:fld>
            <a:endParaRPr lang="en-IN" dirty="0"/>
          </a:p>
        </p:txBody>
      </p:sp>
    </p:spTree>
    <p:extLst>
      <p:ext uri="{BB962C8B-B14F-4D97-AF65-F5344CB8AC3E}">
        <p14:creationId xmlns:p14="http://schemas.microsoft.com/office/powerpoint/2010/main" xmlns="" val="2125605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F34B65-EE8B-49AD-B6E0-41CB85A2A62F}" type="slidenum">
              <a:rPr lang="en-IN" smtClean="0"/>
              <a:pPr>
                <a:defRPr/>
              </a:pPr>
              <a:t>4</a:t>
            </a:fld>
            <a:endParaRPr lang="en-IN" dirty="0"/>
          </a:p>
        </p:txBody>
      </p:sp>
    </p:spTree>
    <p:extLst>
      <p:ext uri="{BB962C8B-B14F-4D97-AF65-F5344CB8AC3E}">
        <p14:creationId xmlns:p14="http://schemas.microsoft.com/office/powerpoint/2010/main" xmlns="" val="359182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rot="5400000" flipV="1">
            <a:off x="8617395" y="3301588"/>
            <a:ext cx="6876256" cy="272955"/>
          </a:xfrm>
          <a:prstGeom prst="rect">
            <a:avLst/>
          </a:prstGeom>
          <a:solidFill>
            <a:schemeClr val="tx1">
              <a:lumMod val="85000"/>
              <a:lumOff val="15000"/>
            </a:schemeClr>
          </a:solidFill>
          <a:ln w="3175">
            <a:noFill/>
          </a:ln>
          <a:effectLst>
            <a:outerShdw sx="1000" sy="1000" algn="ctr" rotWithShape="0">
              <a:schemeClr val="bg1"/>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2" name="Title 1"/>
          <p:cNvSpPr>
            <a:spLocks noGrp="1"/>
          </p:cNvSpPr>
          <p:nvPr>
            <p:ph type="ctrTitle"/>
          </p:nvPr>
        </p:nvSpPr>
        <p:spPr>
          <a:xfrm>
            <a:off x="334807" y="1693692"/>
            <a:ext cx="9600765" cy="1470025"/>
          </a:xfrm>
          <a:solidFill>
            <a:schemeClr val="accent4">
              <a:lumMod val="75000"/>
            </a:schemeClr>
          </a:solidFill>
        </p:spPr>
        <p:txBody>
          <a:bodyPr/>
          <a:lstStyle>
            <a:lvl1pPr>
              <a:defRPr sz="3200">
                <a:solidFill>
                  <a:schemeClr val="bg1"/>
                </a:solidFill>
                <a:latin typeface="Arial Black" pitchFamily="34" charset="0"/>
                <a:cs typeface="Arial" pitchFamily="34" charset="0"/>
              </a:defRPr>
            </a:lvl1pPr>
          </a:lstStyle>
          <a:p>
            <a:r>
              <a:rPr lang="en-US" dirty="0"/>
              <a:t>Click to edit Master title style</a:t>
            </a:r>
            <a:endParaRPr lang="en-IN" dirty="0"/>
          </a:p>
        </p:txBody>
      </p:sp>
      <p:sp>
        <p:nvSpPr>
          <p:cNvPr id="3" name="Subtitle 2"/>
          <p:cNvSpPr>
            <a:spLocks noGrp="1"/>
          </p:cNvSpPr>
          <p:nvPr>
            <p:ph type="subTitle" idx="1"/>
          </p:nvPr>
        </p:nvSpPr>
        <p:spPr>
          <a:xfrm>
            <a:off x="334805" y="3886203"/>
            <a:ext cx="7588040" cy="945107"/>
          </a:xfrm>
          <a:solidFill>
            <a:schemeClr val="bg1">
              <a:lumMod val="85000"/>
            </a:schemeClr>
          </a:solidFill>
        </p:spPr>
        <p:txBody>
          <a:bodyPr/>
          <a:lstStyle>
            <a:lvl1pPr marL="0" indent="0" algn="ctr">
              <a:buNone/>
              <a:defRPr sz="24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7" name="Rectangle 6"/>
          <p:cNvSpPr/>
          <p:nvPr userDrawn="1"/>
        </p:nvSpPr>
        <p:spPr>
          <a:xfrm rot="5400000" flipV="1">
            <a:off x="8342915" y="3301588"/>
            <a:ext cx="6876256" cy="272955"/>
          </a:xfrm>
          <a:prstGeom prst="rect">
            <a:avLst/>
          </a:prstGeom>
          <a:solidFill>
            <a:schemeClr val="tx1">
              <a:lumMod val="75000"/>
              <a:lumOff val="25000"/>
            </a:schemeClr>
          </a:solidFill>
          <a:ln w="3175">
            <a:noFill/>
          </a:ln>
          <a:effectLst>
            <a:outerShdw sx="1000" sy="1000" algn="ctr" rotWithShape="0">
              <a:schemeClr val="bg1"/>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8" name="Rectangle 7"/>
          <p:cNvSpPr/>
          <p:nvPr userDrawn="1"/>
        </p:nvSpPr>
        <p:spPr>
          <a:xfrm rot="5400000" flipV="1">
            <a:off x="8068435" y="3301588"/>
            <a:ext cx="6876256" cy="272955"/>
          </a:xfrm>
          <a:prstGeom prst="rect">
            <a:avLst/>
          </a:prstGeom>
          <a:solidFill>
            <a:schemeClr val="tx1">
              <a:lumMod val="50000"/>
              <a:lumOff val="50000"/>
            </a:schemeClr>
          </a:solidFill>
          <a:ln w="3175">
            <a:noFill/>
          </a:ln>
          <a:effectLst>
            <a:outerShdw sx="1000" sy="1000" algn="ctr" rotWithShape="0">
              <a:schemeClr val="bg1"/>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9" name="Rectangle 8"/>
          <p:cNvSpPr/>
          <p:nvPr userDrawn="1"/>
        </p:nvSpPr>
        <p:spPr>
          <a:xfrm rot="5400000" flipV="1">
            <a:off x="7793955" y="3301588"/>
            <a:ext cx="6876256" cy="272955"/>
          </a:xfrm>
          <a:prstGeom prst="rect">
            <a:avLst/>
          </a:prstGeom>
          <a:solidFill>
            <a:schemeClr val="bg1">
              <a:lumMod val="65000"/>
            </a:schemeClr>
          </a:solidFill>
          <a:ln w="3175">
            <a:noFill/>
          </a:ln>
          <a:effectLst>
            <a:outerShdw sx="1000" sy="1000" algn="ctr" rotWithShape="0">
              <a:schemeClr val="bg1"/>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0" name="Rectangle 9"/>
          <p:cNvSpPr/>
          <p:nvPr userDrawn="1"/>
        </p:nvSpPr>
        <p:spPr>
          <a:xfrm rot="5400000" flipV="1">
            <a:off x="7519475" y="3301588"/>
            <a:ext cx="6876256" cy="272955"/>
          </a:xfrm>
          <a:prstGeom prst="rect">
            <a:avLst/>
          </a:prstGeom>
          <a:solidFill>
            <a:schemeClr val="bg1">
              <a:lumMod val="85000"/>
            </a:schemeClr>
          </a:solidFill>
          <a:ln w="3175">
            <a:noFill/>
          </a:ln>
          <a:effectLst>
            <a:outerShdw sx="1000" sy="1000" algn="ctr" rotWithShape="0">
              <a:schemeClr val="bg1"/>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0" y="476250"/>
            <a:ext cx="12192000"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6597650"/>
            <a:ext cx="12192000" cy="0"/>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5808" y="476672"/>
            <a:ext cx="10972800" cy="864096"/>
          </a:xfrm>
        </p:spPr>
        <p:txBody>
          <a:bodyPr>
            <a:normAutofit/>
          </a:bodyPr>
          <a:lstStyle>
            <a:lvl1pPr>
              <a:defRPr sz="2200" b="1">
                <a:solidFill>
                  <a:schemeClr val="accent4">
                    <a:lumMod val="75000"/>
                  </a:schemeClr>
                </a:solidFill>
                <a:latin typeface="Arial Black" pitchFamily="34" charset="0"/>
                <a:ea typeface="Verdana" pitchFamily="34" charset="0"/>
                <a:cs typeface="Verdana" pitchFamily="34" charset="0"/>
              </a:defRPr>
            </a:lvl1pPr>
          </a:lstStyle>
          <a:p>
            <a:r>
              <a:rPr lang="en-US" dirty="0"/>
              <a:t>Click to edit Master title style</a:t>
            </a:r>
            <a:endParaRPr lang="en-IN" dirty="0"/>
          </a:p>
        </p:txBody>
      </p:sp>
      <p:sp>
        <p:nvSpPr>
          <p:cNvPr id="3" name="Content Placeholder 2"/>
          <p:cNvSpPr>
            <a:spLocks noGrp="1"/>
          </p:cNvSpPr>
          <p:nvPr>
            <p:ph idx="1"/>
          </p:nvPr>
        </p:nvSpPr>
        <p:spPr>
          <a:xfrm>
            <a:off x="609600" y="1628800"/>
            <a:ext cx="10972800" cy="4680520"/>
          </a:xfrm>
        </p:spPr>
        <p:txBody>
          <a:bodyPr>
            <a:normAutofit/>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Slide Number Placeholder 5"/>
          <p:cNvSpPr>
            <a:spLocks noGrp="1"/>
          </p:cNvSpPr>
          <p:nvPr>
            <p:ph type="sldNum" sz="quarter" idx="11"/>
          </p:nvPr>
        </p:nvSpPr>
        <p:spPr>
          <a:xfrm>
            <a:off x="8737600" y="6643688"/>
            <a:ext cx="2844800" cy="195262"/>
          </a:xfrm>
        </p:spPr>
        <p:txBody>
          <a:bodyPr/>
          <a:lstStyle>
            <a:lvl1pPr>
              <a:defRPr/>
            </a:lvl1pPr>
          </a:lstStyle>
          <a:p>
            <a:pPr>
              <a:defRPr/>
            </a:pPr>
            <a:fld id="{9939EEBD-5456-4A6B-B8EC-219DFA66CFA3}" type="slidenum">
              <a:rPr lang="en-IN"/>
              <a:pPr>
                <a:defRPr/>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rot="5400000" flipV="1">
            <a:off x="8617395" y="3301588"/>
            <a:ext cx="6876256" cy="272955"/>
          </a:xfrm>
          <a:prstGeom prst="rect">
            <a:avLst/>
          </a:prstGeom>
          <a:solidFill>
            <a:schemeClr val="tx1">
              <a:lumMod val="85000"/>
              <a:lumOff val="15000"/>
            </a:schemeClr>
          </a:solidFill>
          <a:ln w="3175">
            <a:noFill/>
          </a:ln>
          <a:effectLst>
            <a:outerShdw sx="1000" sy="1000" algn="ctr" rotWithShape="0">
              <a:schemeClr val="bg1"/>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solidFill>
                <a:prstClr val="white"/>
              </a:solidFill>
            </a:endParaRPr>
          </a:p>
        </p:txBody>
      </p:sp>
      <p:sp>
        <p:nvSpPr>
          <p:cNvPr id="2" name="Title 1"/>
          <p:cNvSpPr>
            <a:spLocks noGrp="1"/>
          </p:cNvSpPr>
          <p:nvPr>
            <p:ph type="ctrTitle"/>
          </p:nvPr>
        </p:nvSpPr>
        <p:spPr>
          <a:xfrm>
            <a:off x="334807" y="1693692"/>
            <a:ext cx="9600765" cy="1470025"/>
          </a:xfrm>
          <a:solidFill>
            <a:schemeClr val="accent4">
              <a:lumMod val="75000"/>
            </a:schemeClr>
          </a:solidFill>
          <a:ln>
            <a:solidFill>
              <a:schemeClr val="accent4">
                <a:lumMod val="75000"/>
              </a:schemeClr>
            </a:solidFill>
          </a:ln>
        </p:spPr>
        <p:txBody>
          <a:bodyPr/>
          <a:lstStyle>
            <a:lvl1pPr>
              <a:defRPr sz="3200">
                <a:solidFill>
                  <a:schemeClr val="bg1"/>
                </a:solidFill>
                <a:latin typeface="Arial Black" pitchFamily="34" charset="0"/>
                <a:cs typeface="Arial" pitchFamily="34" charset="0"/>
              </a:defRPr>
            </a:lvl1pPr>
          </a:lstStyle>
          <a:p>
            <a:r>
              <a:rPr lang="en-US" dirty="0"/>
              <a:t>Click to edit Master title style</a:t>
            </a:r>
            <a:endParaRPr lang="en-IN" dirty="0"/>
          </a:p>
        </p:txBody>
      </p:sp>
      <p:sp>
        <p:nvSpPr>
          <p:cNvPr id="3" name="Subtitle 2"/>
          <p:cNvSpPr>
            <a:spLocks noGrp="1"/>
          </p:cNvSpPr>
          <p:nvPr>
            <p:ph type="subTitle" idx="1"/>
          </p:nvPr>
        </p:nvSpPr>
        <p:spPr>
          <a:xfrm>
            <a:off x="334805" y="3886203"/>
            <a:ext cx="7588040" cy="945107"/>
          </a:xfrm>
          <a:solidFill>
            <a:schemeClr val="bg1">
              <a:lumMod val="85000"/>
            </a:schemeClr>
          </a:solidFill>
        </p:spPr>
        <p:txBody>
          <a:bodyPr/>
          <a:lstStyle>
            <a:lvl1pPr marL="0" indent="0" algn="ctr">
              <a:buNone/>
              <a:defRPr sz="24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7" name="Rectangle 6"/>
          <p:cNvSpPr/>
          <p:nvPr userDrawn="1"/>
        </p:nvSpPr>
        <p:spPr>
          <a:xfrm rot="5400000" flipV="1">
            <a:off x="8342915" y="3301588"/>
            <a:ext cx="6876256" cy="272955"/>
          </a:xfrm>
          <a:prstGeom prst="rect">
            <a:avLst/>
          </a:prstGeom>
          <a:solidFill>
            <a:schemeClr val="tx1">
              <a:lumMod val="75000"/>
              <a:lumOff val="25000"/>
            </a:schemeClr>
          </a:solidFill>
          <a:ln w="3175">
            <a:noFill/>
          </a:ln>
          <a:effectLst>
            <a:outerShdw sx="1000" sy="1000" algn="ctr" rotWithShape="0">
              <a:schemeClr val="bg1"/>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solidFill>
                <a:prstClr val="white"/>
              </a:solidFill>
            </a:endParaRPr>
          </a:p>
        </p:txBody>
      </p:sp>
      <p:sp>
        <p:nvSpPr>
          <p:cNvPr id="8" name="Rectangle 7"/>
          <p:cNvSpPr/>
          <p:nvPr userDrawn="1"/>
        </p:nvSpPr>
        <p:spPr>
          <a:xfrm rot="5400000" flipV="1">
            <a:off x="8068435" y="3301588"/>
            <a:ext cx="6876256" cy="272955"/>
          </a:xfrm>
          <a:prstGeom prst="rect">
            <a:avLst/>
          </a:prstGeom>
          <a:solidFill>
            <a:schemeClr val="tx1">
              <a:lumMod val="50000"/>
              <a:lumOff val="50000"/>
            </a:schemeClr>
          </a:solidFill>
          <a:ln w="3175">
            <a:noFill/>
          </a:ln>
          <a:effectLst>
            <a:outerShdw sx="1000" sy="1000" algn="ctr" rotWithShape="0">
              <a:schemeClr val="bg1"/>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solidFill>
                <a:prstClr val="white"/>
              </a:solidFill>
            </a:endParaRPr>
          </a:p>
        </p:txBody>
      </p:sp>
      <p:sp>
        <p:nvSpPr>
          <p:cNvPr id="9" name="Rectangle 8"/>
          <p:cNvSpPr/>
          <p:nvPr userDrawn="1"/>
        </p:nvSpPr>
        <p:spPr>
          <a:xfrm rot="5400000" flipV="1">
            <a:off x="7793955" y="3301588"/>
            <a:ext cx="6876256" cy="272955"/>
          </a:xfrm>
          <a:prstGeom prst="rect">
            <a:avLst/>
          </a:prstGeom>
          <a:solidFill>
            <a:schemeClr val="bg1">
              <a:lumMod val="65000"/>
            </a:schemeClr>
          </a:solidFill>
          <a:ln w="3175">
            <a:noFill/>
          </a:ln>
          <a:effectLst>
            <a:outerShdw sx="1000" sy="1000" algn="ctr" rotWithShape="0">
              <a:schemeClr val="bg1"/>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solidFill>
                <a:prstClr val="white"/>
              </a:solidFill>
            </a:endParaRPr>
          </a:p>
        </p:txBody>
      </p:sp>
      <p:sp>
        <p:nvSpPr>
          <p:cNvPr id="10" name="Rectangle 9"/>
          <p:cNvSpPr/>
          <p:nvPr userDrawn="1"/>
        </p:nvSpPr>
        <p:spPr>
          <a:xfrm rot="5400000" flipV="1">
            <a:off x="7519475" y="3301588"/>
            <a:ext cx="6876256" cy="272955"/>
          </a:xfrm>
          <a:prstGeom prst="rect">
            <a:avLst/>
          </a:prstGeom>
          <a:solidFill>
            <a:schemeClr val="bg1">
              <a:lumMod val="85000"/>
            </a:schemeClr>
          </a:solidFill>
          <a:ln w="3175">
            <a:noFill/>
          </a:ln>
          <a:effectLst>
            <a:outerShdw sx="1000" sy="1000" algn="ctr" rotWithShape="0">
              <a:schemeClr val="bg1"/>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solidFill>
                <a:prstClr val="white"/>
              </a:solidFill>
            </a:endParaRPr>
          </a:p>
        </p:txBody>
      </p:sp>
    </p:spTree>
    <p:extLst>
      <p:ext uri="{BB962C8B-B14F-4D97-AF65-F5344CB8AC3E}">
        <p14:creationId xmlns:p14="http://schemas.microsoft.com/office/powerpoint/2010/main" xmlns="" val="73697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0" y="476250"/>
            <a:ext cx="12192000"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6597650"/>
            <a:ext cx="12192000" cy="0"/>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5808" y="476672"/>
            <a:ext cx="10972800" cy="864096"/>
          </a:xfrm>
        </p:spPr>
        <p:txBody>
          <a:bodyPr>
            <a:normAutofit/>
          </a:bodyPr>
          <a:lstStyle>
            <a:lvl1pPr>
              <a:defRPr sz="2200" b="1">
                <a:solidFill>
                  <a:schemeClr val="accent4">
                    <a:lumMod val="75000"/>
                  </a:schemeClr>
                </a:solidFill>
                <a:latin typeface="Arial Black" pitchFamily="34" charset="0"/>
                <a:ea typeface="Verdana" pitchFamily="34" charset="0"/>
                <a:cs typeface="Verdana" pitchFamily="34" charset="0"/>
              </a:defRPr>
            </a:lvl1pPr>
          </a:lstStyle>
          <a:p>
            <a:r>
              <a:rPr lang="en-US" dirty="0"/>
              <a:t>Click to edit Master title style</a:t>
            </a:r>
            <a:endParaRPr lang="en-IN" dirty="0"/>
          </a:p>
        </p:txBody>
      </p:sp>
      <p:sp>
        <p:nvSpPr>
          <p:cNvPr id="3" name="Content Placeholder 2"/>
          <p:cNvSpPr>
            <a:spLocks noGrp="1"/>
          </p:cNvSpPr>
          <p:nvPr>
            <p:ph idx="1"/>
          </p:nvPr>
        </p:nvSpPr>
        <p:spPr>
          <a:xfrm>
            <a:off x="609600" y="1628800"/>
            <a:ext cx="10972800" cy="4680520"/>
          </a:xfrm>
        </p:spPr>
        <p:txBody>
          <a:bodyPr>
            <a:normAutofit/>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Slide Number Placeholder 5"/>
          <p:cNvSpPr>
            <a:spLocks noGrp="1"/>
          </p:cNvSpPr>
          <p:nvPr>
            <p:ph type="sldNum" sz="quarter" idx="11"/>
          </p:nvPr>
        </p:nvSpPr>
        <p:spPr>
          <a:xfrm>
            <a:off x="8737600" y="6643688"/>
            <a:ext cx="2844800" cy="195262"/>
          </a:xfrm>
        </p:spPr>
        <p:txBody>
          <a:bodyPr/>
          <a:lstStyle>
            <a:lvl1pPr>
              <a:defRPr/>
            </a:lvl1pPr>
          </a:lstStyle>
          <a:p>
            <a:pPr>
              <a:defRPr/>
            </a:pPr>
            <a:fld id="{9939EEBD-5456-4A6B-B8EC-219DFA66CFA3}" type="slidenum">
              <a:rPr lang="en-IN">
                <a:solidFill>
                  <a:prstClr val="black">
                    <a:tint val="75000"/>
                  </a:prstClr>
                </a:solidFill>
              </a:rPr>
              <a:pPr>
                <a:defRPr/>
              </a:pPr>
              <a:t>‹#›</a:t>
            </a:fld>
            <a:endParaRPr lang="en-IN" dirty="0">
              <a:solidFill>
                <a:prstClr val="black">
                  <a:tint val="75000"/>
                </a:prstClr>
              </a:solidFill>
            </a:endParaRPr>
          </a:p>
        </p:txBody>
      </p:sp>
    </p:spTree>
    <p:extLst>
      <p:ext uri="{BB962C8B-B14F-4D97-AF65-F5344CB8AC3E}">
        <p14:creationId xmlns:p14="http://schemas.microsoft.com/office/powerpoint/2010/main" xmlns="" val="1525094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94784" y="981075"/>
            <a:ext cx="10972800" cy="7191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IN"/>
          </a:p>
        </p:txBody>
      </p:sp>
      <p:sp>
        <p:nvSpPr>
          <p:cNvPr id="1027" name="Text Placeholder 2"/>
          <p:cNvSpPr>
            <a:spLocks noGrp="1"/>
          </p:cNvSpPr>
          <p:nvPr>
            <p:ph type="body" idx="1"/>
          </p:nvPr>
        </p:nvSpPr>
        <p:spPr bwMode="auto">
          <a:xfrm>
            <a:off x="609600" y="1927228"/>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Footer Placeholder 4"/>
          <p:cNvSpPr>
            <a:spLocks noGrp="1"/>
          </p:cNvSpPr>
          <p:nvPr>
            <p:ph type="ftr" sz="quarter" idx="3"/>
          </p:nvPr>
        </p:nvSpPr>
        <p:spPr>
          <a:xfrm>
            <a:off x="4165600" y="6524625"/>
            <a:ext cx="3860800" cy="196850"/>
          </a:xfrm>
          <a:prstGeom prst="rect">
            <a:avLst/>
          </a:prstGeom>
        </p:spPr>
        <p:txBody>
          <a:bodyPr vert="horz" lIns="91440" tIns="45720" rIns="91440" bIns="45720" rtlCol="0" anchor="ctr"/>
          <a:lstStyle>
            <a:lvl1pPr algn="ctr" fontAlgn="auto">
              <a:spcBef>
                <a:spcPts val="0"/>
              </a:spcBef>
              <a:spcAft>
                <a:spcPts val="0"/>
              </a:spcAft>
              <a:defRPr sz="1000">
                <a:solidFill>
                  <a:schemeClr val="tx1">
                    <a:tint val="75000"/>
                  </a:schemeClr>
                </a:solidFill>
                <a:latin typeface="Arial" pitchFamily="34" charset="0"/>
                <a:cs typeface="Arial" pitchFamily="34" charset="0"/>
              </a:defRPr>
            </a:lvl1pPr>
          </a:lstStyle>
          <a:p>
            <a:pPr>
              <a:defRPr/>
            </a:pPr>
            <a:r>
              <a:rPr lang="en-US" dirty="0"/>
              <a:t>Client Confidential</a:t>
            </a:r>
            <a:endParaRPr lang="en-IN" dirty="0"/>
          </a:p>
        </p:txBody>
      </p:sp>
      <p:sp>
        <p:nvSpPr>
          <p:cNvPr id="6" name="Slide Number Placeholder 5"/>
          <p:cNvSpPr>
            <a:spLocks noGrp="1"/>
          </p:cNvSpPr>
          <p:nvPr>
            <p:ph type="sldNum" sz="quarter" idx="4"/>
          </p:nvPr>
        </p:nvSpPr>
        <p:spPr>
          <a:xfrm>
            <a:off x="8737600" y="6524625"/>
            <a:ext cx="2844800" cy="196850"/>
          </a:xfrm>
          <a:prstGeom prst="rect">
            <a:avLst/>
          </a:prstGeom>
        </p:spPr>
        <p:txBody>
          <a:bodyPr vert="horz" lIns="91440" tIns="45720" rIns="91440" bIns="45720" rtlCol="0" anchor="ctr"/>
          <a:lstStyle>
            <a:lvl1pPr algn="r" fontAlgn="auto">
              <a:spcBef>
                <a:spcPts val="0"/>
              </a:spcBef>
              <a:spcAft>
                <a:spcPts val="0"/>
              </a:spcAft>
              <a:defRPr sz="1000">
                <a:solidFill>
                  <a:schemeClr val="tx1">
                    <a:tint val="75000"/>
                  </a:schemeClr>
                </a:solidFill>
                <a:latin typeface="Arial" pitchFamily="34" charset="0"/>
                <a:cs typeface="Arial" pitchFamily="34" charset="0"/>
              </a:defRPr>
            </a:lvl1pPr>
          </a:lstStyle>
          <a:p>
            <a:pPr>
              <a:defRPr/>
            </a:pPr>
            <a:fld id="{38554384-4954-4E04-9353-9A8E09E94D82}" type="slidenum">
              <a:rPr lang="en-IN"/>
              <a:pPr>
                <a:defRPr/>
              </a:pPr>
              <a:t>‹#›</a:t>
            </a:fld>
            <a:endParaRPr lang="en-IN"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7200" algn="l" rtl="0" fontAlgn="base">
        <a:spcBef>
          <a:spcPct val="0"/>
        </a:spcBef>
        <a:spcAft>
          <a:spcPct val="0"/>
        </a:spcAft>
        <a:defRPr sz="3600">
          <a:solidFill>
            <a:schemeClr val="tx1"/>
          </a:solidFill>
          <a:latin typeface="Arial" charset="0"/>
          <a:cs typeface="Arial" charset="0"/>
        </a:defRPr>
      </a:lvl6pPr>
      <a:lvl7pPr marL="914400" algn="l" rtl="0" fontAlgn="base">
        <a:spcBef>
          <a:spcPct val="0"/>
        </a:spcBef>
        <a:spcAft>
          <a:spcPct val="0"/>
        </a:spcAft>
        <a:defRPr sz="3600">
          <a:solidFill>
            <a:schemeClr val="tx1"/>
          </a:solidFill>
          <a:latin typeface="Arial" charset="0"/>
          <a:cs typeface="Arial" charset="0"/>
        </a:defRPr>
      </a:lvl7pPr>
      <a:lvl8pPr marL="1371600" algn="l" rtl="0" fontAlgn="base">
        <a:spcBef>
          <a:spcPct val="0"/>
        </a:spcBef>
        <a:spcAft>
          <a:spcPct val="0"/>
        </a:spcAft>
        <a:defRPr sz="3600">
          <a:solidFill>
            <a:schemeClr val="tx1"/>
          </a:solidFill>
          <a:latin typeface="Arial" charset="0"/>
          <a:cs typeface="Arial" charset="0"/>
        </a:defRPr>
      </a:lvl8pPr>
      <a:lvl9pPr marL="1828800" algn="l" rtl="0" fontAlgn="base">
        <a:spcBef>
          <a:spcPct val="0"/>
        </a:spcBef>
        <a:spcAft>
          <a:spcPct val="0"/>
        </a:spcAft>
        <a:defRPr sz="36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94784" y="981075"/>
            <a:ext cx="10972800" cy="7191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IN"/>
          </a:p>
        </p:txBody>
      </p:sp>
      <p:sp>
        <p:nvSpPr>
          <p:cNvPr id="1027" name="Text Placeholder 2"/>
          <p:cNvSpPr>
            <a:spLocks noGrp="1"/>
          </p:cNvSpPr>
          <p:nvPr>
            <p:ph type="body" idx="1"/>
          </p:nvPr>
        </p:nvSpPr>
        <p:spPr bwMode="auto">
          <a:xfrm>
            <a:off x="609600" y="1927228"/>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Slide Number Placeholder 5"/>
          <p:cNvSpPr>
            <a:spLocks noGrp="1"/>
          </p:cNvSpPr>
          <p:nvPr>
            <p:ph type="sldNum" sz="quarter" idx="4"/>
          </p:nvPr>
        </p:nvSpPr>
        <p:spPr>
          <a:xfrm>
            <a:off x="8737600" y="6524625"/>
            <a:ext cx="2844800" cy="196850"/>
          </a:xfrm>
          <a:prstGeom prst="rect">
            <a:avLst/>
          </a:prstGeom>
        </p:spPr>
        <p:txBody>
          <a:bodyPr vert="horz" lIns="91440" tIns="45720" rIns="91440" bIns="45720" rtlCol="0" anchor="ctr"/>
          <a:lstStyle>
            <a:lvl1pPr algn="r" fontAlgn="auto">
              <a:spcBef>
                <a:spcPts val="0"/>
              </a:spcBef>
              <a:spcAft>
                <a:spcPts val="0"/>
              </a:spcAft>
              <a:defRPr sz="1000">
                <a:solidFill>
                  <a:schemeClr val="tx1">
                    <a:tint val="75000"/>
                  </a:schemeClr>
                </a:solidFill>
                <a:latin typeface="Arial" pitchFamily="34" charset="0"/>
                <a:cs typeface="Arial" pitchFamily="34" charset="0"/>
              </a:defRPr>
            </a:lvl1pPr>
          </a:lstStyle>
          <a:p>
            <a:pPr>
              <a:defRPr/>
            </a:pPr>
            <a:fld id="{38554384-4954-4E04-9353-9A8E09E94D82}" type="slidenum">
              <a:rPr lang="en-IN">
                <a:solidFill>
                  <a:prstClr val="black">
                    <a:tint val="75000"/>
                  </a:prstClr>
                </a:solidFill>
              </a:rPr>
              <a:pPr>
                <a:defRPr/>
              </a:pPr>
              <a:t>‹#›</a:t>
            </a:fld>
            <a:endParaRPr lang="en-IN" dirty="0">
              <a:solidFill>
                <a:prstClr val="black">
                  <a:tint val="75000"/>
                </a:prstClr>
              </a:solidFill>
            </a:endParaRPr>
          </a:p>
        </p:txBody>
      </p:sp>
    </p:spTree>
    <p:extLst>
      <p:ext uri="{BB962C8B-B14F-4D97-AF65-F5344CB8AC3E}">
        <p14:creationId xmlns:p14="http://schemas.microsoft.com/office/powerpoint/2010/main" xmlns="" val="53777259"/>
      </p:ext>
    </p:extLst>
  </p:cSld>
  <p:clrMap bg1="lt1" tx1="dk1" bg2="lt2" tx2="dk2" accent1="accent1" accent2="accent2" accent3="accent3" accent4="accent4" accent5="accent5" accent6="accent6" hlink="hlink" folHlink="folHlink"/>
  <p:sldLayoutIdLst>
    <p:sldLayoutId id="2147483664" r:id="rId1"/>
    <p:sldLayoutId id="2147483665" r:id="rId2"/>
  </p:sldLayoutIdLst>
  <p:hf hdr="0" dt="0"/>
  <p:txStyles>
    <p:titleStyle>
      <a:lvl1pPr algn="l"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7200" algn="l" rtl="0" fontAlgn="base">
        <a:spcBef>
          <a:spcPct val="0"/>
        </a:spcBef>
        <a:spcAft>
          <a:spcPct val="0"/>
        </a:spcAft>
        <a:defRPr sz="3600">
          <a:solidFill>
            <a:schemeClr val="tx1"/>
          </a:solidFill>
          <a:latin typeface="Arial" charset="0"/>
          <a:cs typeface="Arial" charset="0"/>
        </a:defRPr>
      </a:lvl6pPr>
      <a:lvl7pPr marL="914400" algn="l" rtl="0" fontAlgn="base">
        <a:spcBef>
          <a:spcPct val="0"/>
        </a:spcBef>
        <a:spcAft>
          <a:spcPct val="0"/>
        </a:spcAft>
        <a:defRPr sz="3600">
          <a:solidFill>
            <a:schemeClr val="tx1"/>
          </a:solidFill>
          <a:latin typeface="Arial" charset="0"/>
          <a:cs typeface="Arial" charset="0"/>
        </a:defRPr>
      </a:lvl7pPr>
      <a:lvl8pPr marL="1371600" algn="l" rtl="0" fontAlgn="base">
        <a:spcBef>
          <a:spcPct val="0"/>
        </a:spcBef>
        <a:spcAft>
          <a:spcPct val="0"/>
        </a:spcAft>
        <a:defRPr sz="3600">
          <a:solidFill>
            <a:schemeClr val="tx1"/>
          </a:solidFill>
          <a:latin typeface="Arial" charset="0"/>
          <a:cs typeface="Arial" charset="0"/>
        </a:defRPr>
      </a:lvl8pPr>
      <a:lvl9pPr marL="1828800" algn="l" rtl="0" fontAlgn="base">
        <a:spcBef>
          <a:spcPct val="0"/>
        </a:spcBef>
        <a:spcAft>
          <a:spcPct val="0"/>
        </a:spcAft>
        <a:defRPr sz="36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6"/>
          <p:cNvSpPr>
            <a:spLocks noGrp="1"/>
          </p:cNvSpPr>
          <p:nvPr>
            <p:ph type="ctrTitle"/>
          </p:nvPr>
        </p:nvSpPr>
        <p:spPr>
          <a:xfrm>
            <a:off x="1775104" y="2057400"/>
            <a:ext cx="7200574" cy="1981200"/>
          </a:xfrm>
        </p:spPr>
        <p:txBody>
          <a:bodyPr/>
          <a:lstStyle/>
          <a:p>
            <a:pPr>
              <a:spcBef>
                <a:spcPts val="3000"/>
              </a:spcBef>
              <a:spcAft>
                <a:spcPts val="3000"/>
              </a:spcAft>
            </a:pPr>
            <a:r>
              <a:rPr lang="en-IN" sz="2400" b="1" dirty="0" smtClean="0"/>
              <a:t>Cross Checking of Completed Urban Mission Works</a:t>
            </a:r>
            <a:br>
              <a:rPr lang="en-IN" sz="2400" b="1" dirty="0" smtClean="0"/>
            </a:br>
            <a:r>
              <a:rPr lang="en-IN" sz="2400" b="1" dirty="0" smtClean="0"/>
              <a:t/>
            </a:r>
            <a:br>
              <a:rPr lang="en-IN" sz="2400" b="1" dirty="0" smtClean="0"/>
            </a:br>
            <a:r>
              <a:rPr lang="en-IN" sz="2000" b="1" i="1" dirty="0" smtClean="0"/>
              <a:t>(Circle Bathinda)</a:t>
            </a:r>
            <a:endParaRPr lang="en-IN" sz="2000" b="1" i="1" dirty="0"/>
          </a:p>
        </p:txBody>
      </p:sp>
      <p:sp>
        <p:nvSpPr>
          <p:cNvPr id="10" name="Subtitle 7"/>
          <p:cNvSpPr>
            <a:spLocks noGrp="1"/>
          </p:cNvSpPr>
          <p:nvPr>
            <p:ph type="subTitle" idx="1"/>
          </p:nvPr>
        </p:nvSpPr>
        <p:spPr>
          <a:xfrm>
            <a:off x="1761456" y="4648199"/>
            <a:ext cx="6441640" cy="367146"/>
          </a:xfrm>
        </p:spPr>
        <p:txBody>
          <a:bodyPr anchor="ctr"/>
          <a:lstStyle/>
          <a:p>
            <a:pPr algn="l"/>
            <a:r>
              <a:rPr lang="en-US" sz="1800" b="1" i="1" dirty="0">
                <a:solidFill>
                  <a:schemeClr val="accent4">
                    <a:lumMod val="75000"/>
                  </a:schemeClr>
                </a:solidFill>
              </a:rPr>
              <a:t>Presented by: </a:t>
            </a:r>
            <a:r>
              <a:rPr lang="en-US" sz="1800" b="1" i="1" dirty="0"/>
              <a:t>SE, PWSSB Circle, Ludhiana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75000"/>
                  </a:schemeClr>
                </a:solidFill>
              </a:rPr>
              <a:t>	Agenda</a:t>
            </a:r>
            <a:endParaRPr lang="en-IN" dirty="0">
              <a:solidFill>
                <a:schemeClr val="accent4">
                  <a:lumMod val="75000"/>
                </a:schemeClr>
              </a:solidFill>
            </a:endParaRPr>
          </a:p>
        </p:txBody>
      </p:sp>
      <p:sp>
        <p:nvSpPr>
          <p:cNvPr id="3" name="Content Placeholder 2"/>
          <p:cNvSpPr>
            <a:spLocks noGrp="1"/>
          </p:cNvSpPr>
          <p:nvPr>
            <p:ph idx="1"/>
          </p:nvPr>
        </p:nvSpPr>
        <p:spPr>
          <a:xfrm>
            <a:off x="1600200" y="1493520"/>
            <a:ext cx="9982200" cy="4652024"/>
          </a:xfrm>
        </p:spPr>
        <p:txBody>
          <a:bodyPr/>
          <a:lstStyle/>
          <a:p>
            <a:r>
              <a:rPr lang="en-IN" b="1" dirty="0" smtClean="0"/>
              <a:t>Methodology</a:t>
            </a:r>
          </a:p>
          <a:p>
            <a:pPr marL="0" indent="0">
              <a:buNone/>
            </a:pPr>
            <a:endParaRPr lang="en-IN" b="1" dirty="0" smtClean="0"/>
          </a:p>
          <a:p>
            <a:r>
              <a:rPr lang="en-IN" b="1" dirty="0" smtClean="0"/>
              <a:t>Jurisdiction &amp; Scope</a:t>
            </a:r>
          </a:p>
          <a:p>
            <a:pPr marL="0" indent="0">
              <a:buNone/>
            </a:pPr>
            <a:endParaRPr lang="en-IN" b="1" dirty="0"/>
          </a:p>
          <a:p>
            <a:r>
              <a:rPr lang="en-IN" b="1" dirty="0"/>
              <a:t>Format of </a:t>
            </a:r>
            <a:r>
              <a:rPr lang="en-IN" b="1" dirty="0" smtClean="0"/>
              <a:t>Scheme </a:t>
            </a:r>
            <a:r>
              <a:rPr lang="en-IN" b="1" dirty="0"/>
              <a:t>Data Obtained from EE</a:t>
            </a:r>
          </a:p>
          <a:p>
            <a:endParaRPr lang="en-IN" b="1" dirty="0" smtClean="0"/>
          </a:p>
          <a:p>
            <a:r>
              <a:rPr lang="en-IN" b="1" dirty="0" smtClean="0"/>
              <a:t>Sample Report (Physical Status)</a:t>
            </a:r>
          </a:p>
          <a:p>
            <a:endParaRPr lang="en-IN" b="1" dirty="0"/>
          </a:p>
          <a:p>
            <a:r>
              <a:rPr lang="en-IN" b="1" dirty="0" smtClean="0"/>
              <a:t>Sample Report (Financial Status)</a:t>
            </a:r>
          </a:p>
          <a:p>
            <a:endParaRPr lang="en-IN" b="1" dirty="0"/>
          </a:p>
          <a:p>
            <a:r>
              <a:rPr lang="en-IN" b="1" dirty="0" smtClean="0"/>
              <a:t>Conclusion </a:t>
            </a:r>
          </a:p>
        </p:txBody>
      </p:sp>
      <p:sp>
        <p:nvSpPr>
          <p:cNvPr id="4" name="Slide Number Placeholder 3"/>
          <p:cNvSpPr>
            <a:spLocks noGrp="1"/>
          </p:cNvSpPr>
          <p:nvPr>
            <p:ph type="sldNum" sz="quarter" idx="11"/>
          </p:nvPr>
        </p:nvSpPr>
        <p:spPr/>
        <p:txBody>
          <a:bodyPr/>
          <a:lstStyle/>
          <a:p>
            <a:pPr>
              <a:defRPr/>
            </a:pPr>
            <a:fld id="{9939EEBD-5456-4A6B-B8EC-219DFA66CFA3}" type="slidenum">
              <a:rPr lang="en-IN" smtClean="0"/>
              <a:pPr>
                <a:defRPr/>
              </a:pPr>
              <a:t>2</a:t>
            </a:fld>
            <a:endParaRPr lang="en-IN" dirty="0"/>
          </a:p>
        </p:txBody>
      </p:sp>
      <p:sp>
        <p:nvSpPr>
          <p:cNvPr id="5" name="TextBox 4"/>
          <p:cNvSpPr txBox="1"/>
          <p:nvPr/>
        </p:nvSpPr>
        <p:spPr>
          <a:xfrm>
            <a:off x="68241" y="27296"/>
            <a:ext cx="12123759" cy="276999"/>
          </a:xfrm>
          <a:prstGeom prst="rect">
            <a:avLst/>
          </a:prstGeom>
          <a:noFill/>
        </p:spPr>
        <p:txBody>
          <a:bodyPr wrap="square" rtlCol="0">
            <a:spAutoFit/>
          </a:bodyPr>
          <a:lstStyle/>
          <a:p>
            <a:r>
              <a:rPr lang="en-US" sz="1200" b="1" dirty="0" smtClean="0">
                <a:solidFill>
                  <a:schemeClr val="accent4"/>
                </a:solidFill>
                <a:latin typeface="Arial" pitchFamily="34" charset="0"/>
                <a:cs typeface="Arial" pitchFamily="34" charset="0"/>
              </a:rPr>
              <a:t>		Cross </a:t>
            </a:r>
            <a:r>
              <a:rPr lang="en-US" sz="1200" b="1" dirty="0">
                <a:solidFill>
                  <a:schemeClr val="accent4"/>
                </a:solidFill>
                <a:latin typeface="Arial" pitchFamily="34" charset="0"/>
                <a:cs typeface="Arial" pitchFamily="34" charset="0"/>
              </a:rPr>
              <a:t>Checking of Completed Urban Mission </a:t>
            </a:r>
            <a:r>
              <a:rPr lang="en-US" sz="1200" b="1" dirty="0" smtClean="0">
                <a:solidFill>
                  <a:schemeClr val="accent4"/>
                </a:solidFill>
                <a:latin typeface="Arial" pitchFamily="34" charset="0"/>
                <a:cs typeface="Arial" pitchFamily="34" charset="0"/>
              </a:rPr>
              <a:t>Works (Circle </a:t>
            </a:r>
            <a:r>
              <a:rPr lang="en-US" sz="1200" b="1" dirty="0">
                <a:solidFill>
                  <a:schemeClr val="accent4"/>
                </a:solidFill>
                <a:latin typeface="Arial" pitchFamily="34" charset="0"/>
                <a:cs typeface="Arial" pitchFamily="34" charset="0"/>
              </a:rPr>
              <a:t>Bathinda)</a:t>
            </a:r>
            <a:endParaRPr lang="en-IN" sz="1200" b="1" dirty="0">
              <a:solidFill>
                <a:schemeClr val="accent4"/>
              </a:solidFill>
              <a:latin typeface="Arial" pitchFamily="34" charset="0"/>
              <a:cs typeface="Arial" pitchFamily="34" charset="0"/>
            </a:endParaRPr>
          </a:p>
        </p:txBody>
      </p:sp>
    </p:spTree>
    <p:extLst>
      <p:ext uri="{BB962C8B-B14F-4D97-AF65-F5344CB8AC3E}">
        <p14:creationId xmlns:p14="http://schemas.microsoft.com/office/powerpoint/2010/main" xmlns="" val="2127348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Jurisdiction </a:t>
            </a:r>
            <a:r>
              <a:rPr lang="en-IN" dirty="0" smtClean="0"/>
              <a:t>&amp; Scope</a:t>
            </a:r>
            <a:endParaRPr lang="en-IN" dirty="0">
              <a:solidFill>
                <a:schemeClr val="accent4">
                  <a:lumMod val="75000"/>
                </a:schemeClr>
              </a:solidFill>
            </a:endParaRPr>
          </a:p>
        </p:txBody>
      </p:sp>
      <p:sp>
        <p:nvSpPr>
          <p:cNvPr id="3" name="Content Placeholder 2"/>
          <p:cNvSpPr>
            <a:spLocks noGrp="1"/>
          </p:cNvSpPr>
          <p:nvPr>
            <p:ph idx="1"/>
          </p:nvPr>
        </p:nvSpPr>
        <p:spPr>
          <a:xfrm>
            <a:off x="1615440" y="1465024"/>
            <a:ext cx="9966960" cy="4680520"/>
          </a:xfrm>
        </p:spPr>
        <p:txBody>
          <a:bodyPr>
            <a:normAutofit/>
          </a:bodyPr>
          <a:lstStyle/>
          <a:p>
            <a:pPr marL="0" indent="0">
              <a:buNone/>
            </a:pPr>
            <a:r>
              <a:rPr lang="en-IN" sz="2000" b="1" dirty="0" err="1" smtClean="0"/>
              <a:t>Juridiction</a:t>
            </a:r>
            <a:r>
              <a:rPr lang="en-IN" sz="2000" b="1" dirty="0" smtClean="0"/>
              <a:t>:</a:t>
            </a:r>
          </a:p>
          <a:p>
            <a:endParaRPr lang="en-IN" b="1" dirty="0"/>
          </a:p>
          <a:p>
            <a:pPr>
              <a:buFont typeface="Wingdings" panose="05000000000000000000" pitchFamily="2" charset="2"/>
              <a:buChar char="Ø"/>
            </a:pPr>
            <a:r>
              <a:rPr lang="en-IN" b="1" dirty="0" smtClean="0"/>
              <a:t>Circle </a:t>
            </a:r>
            <a:r>
              <a:rPr lang="en-IN" b="1" dirty="0" err="1" smtClean="0"/>
              <a:t>Bathinda</a:t>
            </a:r>
            <a:r>
              <a:rPr lang="en-IN" b="1" dirty="0" smtClean="0"/>
              <a:t>  (Division 1 &amp; 2 </a:t>
            </a:r>
            <a:r>
              <a:rPr lang="en-IN" b="1" dirty="0" err="1" smtClean="0"/>
              <a:t>Bathinda</a:t>
            </a:r>
            <a:r>
              <a:rPr lang="en-IN" b="1" dirty="0" smtClean="0"/>
              <a:t>, </a:t>
            </a:r>
            <a:r>
              <a:rPr lang="en-IN" b="1" dirty="0" err="1" smtClean="0"/>
              <a:t>Moga,Mansa</a:t>
            </a:r>
            <a:r>
              <a:rPr lang="en-IN" b="1" dirty="0" smtClean="0"/>
              <a:t> &amp; </a:t>
            </a:r>
            <a:r>
              <a:rPr lang="en-IN" b="1" dirty="0" err="1" smtClean="0"/>
              <a:t>Ferozpur</a:t>
            </a:r>
            <a:r>
              <a:rPr lang="en-IN" b="1" dirty="0" smtClean="0"/>
              <a:t>)</a:t>
            </a:r>
          </a:p>
          <a:p>
            <a:pPr lvl="1">
              <a:buFont typeface="Arial" panose="020B0604020202020204" pitchFamily="34" charset="0"/>
              <a:buChar char="•"/>
            </a:pPr>
            <a:r>
              <a:rPr lang="en-IN" b="1" dirty="0" smtClean="0"/>
              <a:t>03 schemes of Division 1, </a:t>
            </a:r>
            <a:r>
              <a:rPr lang="en-IN" b="1" dirty="0" err="1" smtClean="0"/>
              <a:t>Bathinda</a:t>
            </a:r>
            <a:endParaRPr lang="en-IN" b="1" dirty="0" smtClean="0"/>
          </a:p>
          <a:p>
            <a:pPr lvl="1">
              <a:buFont typeface="Arial" panose="020B0604020202020204" pitchFamily="34" charset="0"/>
              <a:buChar char="•"/>
            </a:pPr>
            <a:r>
              <a:rPr lang="en-IN" b="1" dirty="0" smtClean="0"/>
              <a:t>10 schemes of Division 2, </a:t>
            </a:r>
            <a:r>
              <a:rPr lang="en-IN" b="1" dirty="0" err="1" smtClean="0"/>
              <a:t>Bathinda</a:t>
            </a:r>
            <a:endParaRPr lang="en-IN" b="1" dirty="0"/>
          </a:p>
          <a:p>
            <a:pPr lvl="1">
              <a:buFont typeface="Arial" panose="020B0604020202020204" pitchFamily="34" charset="0"/>
              <a:buChar char="•"/>
            </a:pPr>
            <a:r>
              <a:rPr lang="en-IN" b="1" dirty="0" smtClean="0"/>
              <a:t>08 schemes of Division </a:t>
            </a:r>
            <a:r>
              <a:rPr lang="en-IN" b="1" dirty="0" err="1" smtClean="0"/>
              <a:t>Moga</a:t>
            </a:r>
            <a:endParaRPr lang="en-IN" b="1" dirty="0" smtClean="0"/>
          </a:p>
          <a:p>
            <a:pPr lvl="1">
              <a:buFont typeface="Arial" panose="020B0604020202020204" pitchFamily="34" charset="0"/>
              <a:buChar char="•"/>
            </a:pPr>
            <a:r>
              <a:rPr lang="en-IN" b="1" dirty="0" smtClean="0"/>
              <a:t>02 schemes of Division Mansa</a:t>
            </a:r>
          </a:p>
          <a:p>
            <a:pPr lvl="1">
              <a:buFont typeface="Arial" panose="020B0604020202020204" pitchFamily="34" charset="0"/>
              <a:buChar char="•"/>
            </a:pPr>
            <a:r>
              <a:rPr lang="en-IN" b="1" dirty="0" smtClean="0"/>
              <a:t>00 schemes of Division </a:t>
            </a:r>
            <a:r>
              <a:rPr lang="en-IN" b="1" dirty="0" err="1" smtClean="0"/>
              <a:t>Ferozpur</a:t>
            </a:r>
            <a:endParaRPr lang="en-IN" b="1" dirty="0" smtClean="0"/>
          </a:p>
          <a:p>
            <a:pPr marL="0" indent="0">
              <a:buNone/>
            </a:pPr>
            <a:endParaRPr lang="en-IN" b="1" dirty="0"/>
          </a:p>
          <a:p>
            <a:pPr marL="0" indent="0">
              <a:buNone/>
            </a:pPr>
            <a:endParaRPr lang="en-IN" sz="2000" b="1" dirty="0" smtClean="0"/>
          </a:p>
          <a:p>
            <a:pPr marL="0" indent="0">
              <a:buNone/>
            </a:pPr>
            <a:r>
              <a:rPr lang="en-IN" sz="2000" b="1" dirty="0" smtClean="0"/>
              <a:t>Scope of Checking:</a:t>
            </a:r>
            <a:endParaRPr lang="en-IN" sz="2000" b="1" dirty="0"/>
          </a:p>
          <a:p>
            <a:endParaRPr lang="en-IN" b="1" dirty="0"/>
          </a:p>
          <a:p>
            <a:pPr lvl="1">
              <a:buFont typeface="Arial" panose="020B0604020202020204" pitchFamily="34" charset="0"/>
              <a:buChar char="•"/>
            </a:pPr>
            <a:r>
              <a:rPr lang="en-IN" b="1" dirty="0" smtClean="0"/>
              <a:t>Checking Physical Status on ground</a:t>
            </a:r>
          </a:p>
          <a:p>
            <a:pPr lvl="1">
              <a:buFont typeface="Arial" panose="020B0604020202020204" pitchFamily="34" charset="0"/>
              <a:buChar char="•"/>
            </a:pPr>
            <a:r>
              <a:rPr lang="en-IN" b="1" dirty="0" smtClean="0"/>
              <a:t>Financial Status</a:t>
            </a:r>
          </a:p>
          <a:p>
            <a:endParaRPr lang="en-IN" b="1" dirty="0"/>
          </a:p>
          <a:p>
            <a:pPr marL="0" indent="0">
              <a:buNone/>
            </a:pPr>
            <a:endParaRPr lang="en-IN" b="1" dirty="0" smtClean="0"/>
          </a:p>
        </p:txBody>
      </p:sp>
      <p:sp>
        <p:nvSpPr>
          <p:cNvPr id="4" name="Slide Number Placeholder 3"/>
          <p:cNvSpPr>
            <a:spLocks noGrp="1"/>
          </p:cNvSpPr>
          <p:nvPr>
            <p:ph type="sldNum" sz="quarter" idx="11"/>
          </p:nvPr>
        </p:nvSpPr>
        <p:spPr/>
        <p:txBody>
          <a:bodyPr/>
          <a:lstStyle/>
          <a:p>
            <a:pPr>
              <a:defRPr/>
            </a:pPr>
            <a:fld id="{9939EEBD-5456-4A6B-B8EC-219DFA66CFA3}" type="slidenum">
              <a:rPr lang="en-IN" smtClean="0"/>
              <a:pPr>
                <a:defRPr/>
              </a:pPr>
              <a:t>3</a:t>
            </a:fld>
            <a:endParaRPr lang="en-IN" dirty="0"/>
          </a:p>
        </p:txBody>
      </p:sp>
      <p:sp>
        <p:nvSpPr>
          <p:cNvPr id="5" name="TextBox 4"/>
          <p:cNvSpPr txBox="1"/>
          <p:nvPr/>
        </p:nvSpPr>
        <p:spPr>
          <a:xfrm>
            <a:off x="68241" y="27296"/>
            <a:ext cx="12123759" cy="276999"/>
          </a:xfrm>
          <a:prstGeom prst="rect">
            <a:avLst/>
          </a:prstGeom>
          <a:noFill/>
        </p:spPr>
        <p:txBody>
          <a:bodyPr wrap="square" rtlCol="0">
            <a:spAutoFit/>
          </a:bodyPr>
          <a:lstStyle/>
          <a:p>
            <a:r>
              <a:rPr lang="en-US" sz="1200" b="1" dirty="0" smtClean="0">
                <a:solidFill>
                  <a:schemeClr val="accent4"/>
                </a:solidFill>
                <a:latin typeface="Arial" pitchFamily="34" charset="0"/>
                <a:cs typeface="Arial" pitchFamily="34" charset="0"/>
              </a:rPr>
              <a:t>		Cross </a:t>
            </a:r>
            <a:r>
              <a:rPr lang="en-US" sz="1200" b="1" dirty="0">
                <a:solidFill>
                  <a:schemeClr val="accent4"/>
                </a:solidFill>
                <a:latin typeface="Arial" pitchFamily="34" charset="0"/>
                <a:cs typeface="Arial" pitchFamily="34" charset="0"/>
              </a:rPr>
              <a:t>Checking of Completed Urban Mission </a:t>
            </a:r>
            <a:r>
              <a:rPr lang="en-US" sz="1200" b="1" dirty="0" smtClean="0">
                <a:solidFill>
                  <a:schemeClr val="accent4"/>
                </a:solidFill>
                <a:latin typeface="Arial" pitchFamily="34" charset="0"/>
                <a:cs typeface="Arial" pitchFamily="34" charset="0"/>
              </a:rPr>
              <a:t>Works (Circle </a:t>
            </a:r>
            <a:r>
              <a:rPr lang="en-US" sz="1200" b="1" dirty="0">
                <a:solidFill>
                  <a:schemeClr val="accent4"/>
                </a:solidFill>
                <a:latin typeface="Arial" pitchFamily="34" charset="0"/>
                <a:cs typeface="Arial" pitchFamily="34" charset="0"/>
              </a:rPr>
              <a:t>Bathinda)</a:t>
            </a:r>
            <a:endParaRPr lang="en-IN" sz="1200" b="1" dirty="0">
              <a:solidFill>
                <a:schemeClr val="accent4"/>
              </a:solidFill>
              <a:latin typeface="Arial" pitchFamily="34" charset="0"/>
              <a:cs typeface="Arial" pitchFamily="34" charset="0"/>
            </a:endParaRPr>
          </a:p>
        </p:txBody>
      </p:sp>
    </p:spTree>
    <p:extLst>
      <p:ext uri="{BB962C8B-B14F-4D97-AF65-F5344CB8AC3E}">
        <p14:creationId xmlns:p14="http://schemas.microsoft.com/office/powerpoint/2010/main" xmlns="" val="3681490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81831E-419D-42F4-9264-AE2831C734E1}"/>
              </a:ext>
            </a:extLst>
          </p:cNvPr>
          <p:cNvSpPr>
            <a:spLocks noGrp="1"/>
          </p:cNvSpPr>
          <p:nvPr>
            <p:ph type="title"/>
          </p:nvPr>
        </p:nvSpPr>
        <p:spPr>
          <a:xfrm>
            <a:off x="1662605" y="552872"/>
            <a:ext cx="8776795" cy="864096"/>
          </a:xfrm>
        </p:spPr>
        <p:txBody>
          <a:bodyPr>
            <a:normAutofit/>
          </a:bodyPr>
          <a:lstStyle/>
          <a:p>
            <a:r>
              <a:rPr lang="en-US" dirty="0" smtClean="0"/>
              <a:t>Methodology</a:t>
            </a:r>
            <a:endParaRPr lang="en-IN" dirty="0"/>
          </a:p>
        </p:txBody>
      </p:sp>
      <p:sp>
        <p:nvSpPr>
          <p:cNvPr id="4" name="Slide Number Placeholder 3">
            <a:extLst>
              <a:ext uri="{FF2B5EF4-FFF2-40B4-BE49-F238E27FC236}">
                <a16:creationId xmlns="" xmlns:a16="http://schemas.microsoft.com/office/drawing/2014/main" id="{5B5FC857-095E-4496-8D02-C898C8C8BF50}"/>
              </a:ext>
            </a:extLst>
          </p:cNvPr>
          <p:cNvSpPr>
            <a:spLocks noGrp="1"/>
          </p:cNvSpPr>
          <p:nvPr>
            <p:ph type="sldNum" sz="quarter" idx="11"/>
          </p:nvPr>
        </p:nvSpPr>
        <p:spPr/>
        <p:txBody>
          <a:bodyPr/>
          <a:lstStyle/>
          <a:p>
            <a:pPr>
              <a:defRPr/>
            </a:pPr>
            <a:fld id="{9939EEBD-5456-4A6B-B8EC-219DFA66CFA3}" type="slidenum">
              <a:rPr lang="en-IN" smtClean="0"/>
              <a:pPr>
                <a:defRPr/>
              </a:pPr>
              <a:t>4</a:t>
            </a:fld>
            <a:endParaRPr lang="en-IN" dirty="0"/>
          </a:p>
        </p:txBody>
      </p:sp>
      <p:sp>
        <p:nvSpPr>
          <p:cNvPr id="7" name="Rectangle 6"/>
          <p:cNvSpPr/>
          <p:nvPr/>
        </p:nvSpPr>
        <p:spPr>
          <a:xfrm>
            <a:off x="1765109" y="1414587"/>
            <a:ext cx="370608" cy="396000"/>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latin typeface="Arial" pitchFamily="34" charset="0"/>
                <a:cs typeface="Arial" pitchFamily="34" charset="0"/>
              </a:rPr>
              <a:t>1</a:t>
            </a:r>
          </a:p>
        </p:txBody>
      </p:sp>
      <p:sp>
        <p:nvSpPr>
          <p:cNvPr id="8" name="Rectangle 7"/>
          <p:cNvSpPr/>
          <p:nvPr/>
        </p:nvSpPr>
        <p:spPr>
          <a:xfrm>
            <a:off x="2447498" y="1414587"/>
            <a:ext cx="9119662" cy="396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latin typeface="Arial" pitchFamily="34" charset="0"/>
                <a:cs typeface="Arial" pitchFamily="34" charset="0"/>
              </a:rPr>
              <a:t>Obtained </a:t>
            </a:r>
            <a:r>
              <a:rPr lang="en-US" sz="1400" dirty="0">
                <a:solidFill>
                  <a:schemeClr val="tx1"/>
                </a:solidFill>
                <a:latin typeface="Arial" pitchFamily="34" charset="0"/>
                <a:cs typeface="Arial" pitchFamily="34" charset="0"/>
              </a:rPr>
              <a:t>scheme wise physical &amp; financial data authenticated by </a:t>
            </a:r>
            <a:r>
              <a:rPr lang="en-US" sz="1400" dirty="0" smtClean="0">
                <a:solidFill>
                  <a:schemeClr val="tx1"/>
                </a:solidFill>
                <a:latin typeface="Arial" pitchFamily="34" charset="0"/>
                <a:cs typeface="Arial" pitchFamily="34" charset="0"/>
              </a:rPr>
              <a:t>EE</a:t>
            </a:r>
            <a:endParaRPr lang="en-US" sz="1400" dirty="0">
              <a:solidFill>
                <a:schemeClr val="tx1"/>
              </a:solidFill>
              <a:latin typeface="Arial" pitchFamily="34" charset="0"/>
              <a:cs typeface="Arial" pitchFamily="34" charset="0"/>
            </a:endParaRPr>
          </a:p>
        </p:txBody>
      </p:sp>
      <p:sp>
        <p:nvSpPr>
          <p:cNvPr id="46" name="Rectangle 45"/>
          <p:cNvSpPr/>
          <p:nvPr/>
        </p:nvSpPr>
        <p:spPr>
          <a:xfrm>
            <a:off x="1765109" y="5655756"/>
            <a:ext cx="370608" cy="396000"/>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a:solidFill>
                  <a:schemeClr val="bg1"/>
                </a:solidFill>
                <a:latin typeface="Arial" pitchFamily="34" charset="0"/>
                <a:cs typeface="Arial" pitchFamily="34" charset="0"/>
              </a:rPr>
              <a:t>8</a:t>
            </a:r>
            <a:endParaRPr lang="en-IN" sz="1400" b="1" dirty="0" smtClean="0">
              <a:solidFill>
                <a:schemeClr val="bg1"/>
              </a:solidFill>
              <a:latin typeface="Arial" pitchFamily="34" charset="0"/>
              <a:cs typeface="Arial" pitchFamily="34" charset="0"/>
            </a:endParaRPr>
          </a:p>
        </p:txBody>
      </p:sp>
      <p:sp>
        <p:nvSpPr>
          <p:cNvPr id="48" name="Rectangle 47"/>
          <p:cNvSpPr/>
          <p:nvPr/>
        </p:nvSpPr>
        <p:spPr>
          <a:xfrm>
            <a:off x="1765109" y="2020468"/>
            <a:ext cx="370608" cy="396000"/>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latin typeface="Arial" pitchFamily="34" charset="0"/>
                <a:cs typeface="Arial" pitchFamily="34" charset="0"/>
              </a:rPr>
              <a:t>2</a:t>
            </a:r>
          </a:p>
        </p:txBody>
      </p:sp>
      <p:sp>
        <p:nvSpPr>
          <p:cNvPr id="50" name="Rectangle 49"/>
          <p:cNvSpPr/>
          <p:nvPr/>
        </p:nvSpPr>
        <p:spPr>
          <a:xfrm>
            <a:off x="1765109" y="2626349"/>
            <a:ext cx="370608" cy="396000"/>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latin typeface="Arial" pitchFamily="34" charset="0"/>
                <a:cs typeface="Arial" pitchFamily="34" charset="0"/>
              </a:rPr>
              <a:t>3</a:t>
            </a:r>
          </a:p>
        </p:txBody>
      </p:sp>
      <p:sp>
        <p:nvSpPr>
          <p:cNvPr id="61" name="Rectangle 60"/>
          <p:cNvSpPr/>
          <p:nvPr/>
        </p:nvSpPr>
        <p:spPr>
          <a:xfrm>
            <a:off x="1765109" y="3232230"/>
            <a:ext cx="370608" cy="396000"/>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latin typeface="Arial" pitchFamily="34" charset="0"/>
                <a:cs typeface="Arial" pitchFamily="34" charset="0"/>
              </a:rPr>
              <a:t>4</a:t>
            </a:r>
          </a:p>
        </p:txBody>
      </p:sp>
      <p:sp>
        <p:nvSpPr>
          <p:cNvPr id="63" name="Rectangle 62"/>
          <p:cNvSpPr/>
          <p:nvPr/>
        </p:nvSpPr>
        <p:spPr>
          <a:xfrm>
            <a:off x="1765109" y="3838111"/>
            <a:ext cx="370608" cy="396000"/>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latin typeface="Arial" pitchFamily="34" charset="0"/>
                <a:cs typeface="Arial" pitchFamily="34" charset="0"/>
              </a:rPr>
              <a:t>5</a:t>
            </a:r>
          </a:p>
        </p:txBody>
      </p:sp>
      <p:sp>
        <p:nvSpPr>
          <p:cNvPr id="64" name="Rectangle 63"/>
          <p:cNvSpPr/>
          <p:nvPr/>
        </p:nvSpPr>
        <p:spPr>
          <a:xfrm>
            <a:off x="1765109" y="4443992"/>
            <a:ext cx="370608" cy="396000"/>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latin typeface="Arial" pitchFamily="34" charset="0"/>
                <a:cs typeface="Arial" pitchFamily="34" charset="0"/>
              </a:rPr>
              <a:t>6</a:t>
            </a:r>
          </a:p>
        </p:txBody>
      </p:sp>
      <p:sp>
        <p:nvSpPr>
          <p:cNvPr id="65" name="Rectangle 64"/>
          <p:cNvSpPr/>
          <p:nvPr/>
        </p:nvSpPr>
        <p:spPr>
          <a:xfrm>
            <a:off x="1765109" y="5049873"/>
            <a:ext cx="370608" cy="396000"/>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latin typeface="Arial" pitchFamily="34" charset="0"/>
                <a:cs typeface="Arial" pitchFamily="34" charset="0"/>
              </a:rPr>
              <a:t>7</a:t>
            </a:r>
          </a:p>
        </p:txBody>
      </p:sp>
      <p:sp>
        <p:nvSpPr>
          <p:cNvPr id="68" name="Rectangle 67"/>
          <p:cNvSpPr/>
          <p:nvPr/>
        </p:nvSpPr>
        <p:spPr>
          <a:xfrm>
            <a:off x="2447498" y="2020468"/>
            <a:ext cx="9119662" cy="396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Arial" pitchFamily="34" charset="0"/>
                <a:cs typeface="Arial" pitchFamily="34" charset="0"/>
              </a:rPr>
              <a:t>Compared scope of Agreement with actual execution on </a:t>
            </a:r>
            <a:r>
              <a:rPr lang="en-US" sz="1400" dirty="0" smtClean="0">
                <a:solidFill>
                  <a:schemeClr val="tx1"/>
                </a:solidFill>
                <a:latin typeface="Arial" pitchFamily="34" charset="0"/>
                <a:cs typeface="Arial" pitchFamily="34" charset="0"/>
              </a:rPr>
              <a:t>ground</a:t>
            </a:r>
            <a:endParaRPr lang="en-US" sz="1400" dirty="0">
              <a:solidFill>
                <a:schemeClr val="tx1"/>
              </a:solidFill>
              <a:latin typeface="Arial" pitchFamily="34" charset="0"/>
              <a:cs typeface="Arial" pitchFamily="34" charset="0"/>
            </a:endParaRPr>
          </a:p>
        </p:txBody>
      </p:sp>
      <p:sp>
        <p:nvSpPr>
          <p:cNvPr id="69" name="Rectangle 68"/>
          <p:cNvSpPr/>
          <p:nvPr/>
        </p:nvSpPr>
        <p:spPr>
          <a:xfrm>
            <a:off x="2447498" y="2626349"/>
            <a:ext cx="9119662" cy="396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Arial" pitchFamily="34" charset="0"/>
                <a:cs typeface="Arial" pitchFamily="34" charset="0"/>
              </a:rPr>
              <a:t>Discussed reasons for major deviation in scope &amp; actual execution, if </a:t>
            </a:r>
            <a:r>
              <a:rPr lang="en-US" sz="1400" dirty="0" smtClean="0">
                <a:solidFill>
                  <a:schemeClr val="tx1"/>
                </a:solidFill>
                <a:latin typeface="Arial" pitchFamily="34" charset="0"/>
                <a:cs typeface="Arial" pitchFamily="34" charset="0"/>
              </a:rPr>
              <a:t>any</a:t>
            </a:r>
            <a:endParaRPr lang="en-US" sz="1400" dirty="0">
              <a:solidFill>
                <a:schemeClr val="tx1"/>
              </a:solidFill>
              <a:latin typeface="Arial" pitchFamily="34" charset="0"/>
              <a:cs typeface="Arial" pitchFamily="34" charset="0"/>
            </a:endParaRPr>
          </a:p>
        </p:txBody>
      </p:sp>
      <p:sp>
        <p:nvSpPr>
          <p:cNvPr id="72" name="Rectangle 71"/>
          <p:cNvSpPr/>
          <p:nvPr/>
        </p:nvSpPr>
        <p:spPr>
          <a:xfrm>
            <a:off x="2447498" y="3232230"/>
            <a:ext cx="9119662" cy="396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Arial" pitchFamily="34" charset="0"/>
                <a:cs typeface="Arial" pitchFamily="34" charset="0"/>
              </a:rPr>
              <a:t>Checked the locations of work executed on the ground on the completion </a:t>
            </a:r>
            <a:r>
              <a:rPr lang="en-US" sz="1400" dirty="0" smtClean="0">
                <a:solidFill>
                  <a:schemeClr val="tx1"/>
                </a:solidFill>
                <a:latin typeface="Arial" pitchFamily="34" charset="0"/>
                <a:cs typeface="Arial" pitchFamily="34" charset="0"/>
              </a:rPr>
              <a:t>plan</a:t>
            </a:r>
            <a:endParaRPr lang="en-US" sz="1400" dirty="0">
              <a:solidFill>
                <a:schemeClr val="tx1"/>
              </a:solidFill>
              <a:latin typeface="Arial" pitchFamily="34" charset="0"/>
              <a:cs typeface="Arial" pitchFamily="34" charset="0"/>
            </a:endParaRPr>
          </a:p>
        </p:txBody>
      </p:sp>
      <p:sp>
        <p:nvSpPr>
          <p:cNvPr id="73" name="Rectangle 72"/>
          <p:cNvSpPr/>
          <p:nvPr/>
        </p:nvSpPr>
        <p:spPr>
          <a:xfrm>
            <a:off x="2447498" y="3838111"/>
            <a:ext cx="8510062" cy="396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Arial" pitchFamily="34" charset="0"/>
                <a:cs typeface="Arial" pitchFamily="34" charset="0"/>
              </a:rPr>
              <a:t>Held joint inspection of site with EE/SDE/JE and randomly checked the physical execution of various items </a:t>
            </a:r>
            <a:r>
              <a:rPr lang="en-US" sz="1400" dirty="0" smtClean="0">
                <a:solidFill>
                  <a:schemeClr val="tx1"/>
                </a:solidFill>
                <a:latin typeface="Arial" pitchFamily="34" charset="0"/>
                <a:cs typeface="Arial" pitchFamily="34" charset="0"/>
              </a:rPr>
              <a:t>on the </a:t>
            </a:r>
            <a:r>
              <a:rPr lang="en-US" sz="1400" dirty="0" smtClean="0">
                <a:solidFill>
                  <a:schemeClr val="tx1"/>
                </a:solidFill>
                <a:latin typeface="Arial" pitchFamily="34" charset="0"/>
                <a:cs typeface="Arial" pitchFamily="34" charset="0"/>
              </a:rPr>
              <a:t>ground</a:t>
            </a:r>
            <a:endParaRPr lang="en-US" sz="1400" dirty="0">
              <a:solidFill>
                <a:schemeClr val="tx1"/>
              </a:solidFill>
              <a:latin typeface="Arial" pitchFamily="34" charset="0"/>
              <a:cs typeface="Arial" pitchFamily="34" charset="0"/>
            </a:endParaRPr>
          </a:p>
        </p:txBody>
      </p:sp>
      <p:sp>
        <p:nvSpPr>
          <p:cNvPr id="74" name="Rectangle 73"/>
          <p:cNvSpPr/>
          <p:nvPr/>
        </p:nvSpPr>
        <p:spPr>
          <a:xfrm>
            <a:off x="2447498" y="4443992"/>
            <a:ext cx="9119662" cy="396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Arial" pitchFamily="34" charset="0"/>
                <a:cs typeface="Arial" pitchFamily="34" charset="0"/>
              </a:rPr>
              <a:t>Took feedback from stakeholders of these localities to ascertain commissioning and running </a:t>
            </a:r>
            <a:r>
              <a:rPr lang="en-US" sz="1400" dirty="0" smtClean="0">
                <a:solidFill>
                  <a:schemeClr val="tx1"/>
                </a:solidFill>
                <a:latin typeface="Arial" pitchFamily="34" charset="0"/>
                <a:cs typeface="Arial" pitchFamily="34" charset="0"/>
              </a:rPr>
              <a:t>conditions</a:t>
            </a:r>
            <a:endParaRPr lang="en-US" sz="1400" dirty="0">
              <a:solidFill>
                <a:schemeClr val="tx1"/>
              </a:solidFill>
              <a:latin typeface="Arial" pitchFamily="34" charset="0"/>
              <a:cs typeface="Arial" pitchFamily="34" charset="0"/>
            </a:endParaRPr>
          </a:p>
        </p:txBody>
      </p:sp>
      <p:sp>
        <p:nvSpPr>
          <p:cNvPr id="77" name="Rectangle 76"/>
          <p:cNvSpPr/>
          <p:nvPr/>
        </p:nvSpPr>
        <p:spPr>
          <a:xfrm>
            <a:off x="2447498" y="5049873"/>
            <a:ext cx="9119662" cy="396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Arial" pitchFamily="34" charset="0"/>
                <a:cs typeface="Arial" pitchFamily="34" charset="0"/>
              </a:rPr>
              <a:t>Held a brief concluding meeting at </a:t>
            </a:r>
            <a:r>
              <a:rPr lang="en-US" sz="1400" dirty="0" smtClean="0">
                <a:solidFill>
                  <a:schemeClr val="tx1"/>
                </a:solidFill>
                <a:latin typeface="Arial" pitchFamily="34" charset="0"/>
                <a:cs typeface="Arial" pitchFamily="34" charset="0"/>
              </a:rPr>
              <a:t>site</a:t>
            </a:r>
            <a:endParaRPr lang="en-US" sz="1400" dirty="0">
              <a:solidFill>
                <a:schemeClr val="tx1"/>
              </a:solidFill>
              <a:latin typeface="Arial" pitchFamily="34" charset="0"/>
              <a:cs typeface="Arial" pitchFamily="34" charset="0"/>
            </a:endParaRPr>
          </a:p>
        </p:txBody>
      </p:sp>
      <p:sp>
        <p:nvSpPr>
          <p:cNvPr id="78" name="Rectangle 77"/>
          <p:cNvSpPr/>
          <p:nvPr/>
        </p:nvSpPr>
        <p:spPr>
          <a:xfrm>
            <a:off x="2447498" y="5655756"/>
            <a:ext cx="9119662" cy="396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Arial" pitchFamily="34" charset="0"/>
                <a:cs typeface="Arial" pitchFamily="34" charset="0"/>
              </a:rPr>
              <a:t>Moved to other scheme for similar </a:t>
            </a:r>
            <a:r>
              <a:rPr lang="en-US" sz="1400" dirty="0" smtClean="0">
                <a:solidFill>
                  <a:schemeClr val="tx1"/>
                </a:solidFill>
                <a:latin typeface="Arial" pitchFamily="34" charset="0"/>
                <a:cs typeface="Arial" pitchFamily="34" charset="0"/>
              </a:rPr>
              <a:t>action</a:t>
            </a:r>
            <a:endParaRPr lang="en-US" sz="1400" dirty="0">
              <a:solidFill>
                <a:schemeClr val="tx1"/>
              </a:solidFill>
              <a:latin typeface="Arial" pitchFamily="34" charset="0"/>
              <a:cs typeface="Arial" pitchFamily="34" charset="0"/>
            </a:endParaRPr>
          </a:p>
        </p:txBody>
      </p:sp>
      <p:sp>
        <p:nvSpPr>
          <p:cNvPr id="79" name="TextBox 78"/>
          <p:cNvSpPr txBox="1"/>
          <p:nvPr/>
        </p:nvSpPr>
        <p:spPr>
          <a:xfrm>
            <a:off x="1561761" y="0"/>
            <a:ext cx="5540991" cy="276999"/>
          </a:xfrm>
          <a:prstGeom prst="rect">
            <a:avLst/>
          </a:prstGeom>
          <a:noFill/>
        </p:spPr>
        <p:txBody>
          <a:bodyPr wrap="square" rtlCol="0">
            <a:spAutoFit/>
          </a:bodyPr>
          <a:lstStyle/>
          <a:p>
            <a:r>
              <a:rPr lang="en-US" sz="1200" b="1" dirty="0" smtClean="0">
                <a:solidFill>
                  <a:schemeClr val="accent4"/>
                </a:solidFill>
                <a:latin typeface="Arial" pitchFamily="34" charset="0"/>
                <a:cs typeface="Arial" pitchFamily="34" charset="0"/>
              </a:rPr>
              <a:t>Cross </a:t>
            </a:r>
            <a:r>
              <a:rPr lang="en-US" sz="1200" b="1" dirty="0">
                <a:solidFill>
                  <a:schemeClr val="accent4"/>
                </a:solidFill>
                <a:latin typeface="Arial" pitchFamily="34" charset="0"/>
                <a:cs typeface="Arial" pitchFamily="34" charset="0"/>
              </a:rPr>
              <a:t>Checking of Completed Urban Mission </a:t>
            </a:r>
            <a:r>
              <a:rPr lang="en-US" sz="1200" b="1" dirty="0" smtClean="0">
                <a:solidFill>
                  <a:schemeClr val="accent4"/>
                </a:solidFill>
                <a:latin typeface="Arial" pitchFamily="34" charset="0"/>
                <a:cs typeface="Arial" pitchFamily="34" charset="0"/>
              </a:rPr>
              <a:t>Works (Circle </a:t>
            </a:r>
            <a:r>
              <a:rPr lang="en-US" sz="1200" b="1" dirty="0">
                <a:solidFill>
                  <a:schemeClr val="accent4"/>
                </a:solidFill>
                <a:latin typeface="Arial" pitchFamily="34" charset="0"/>
                <a:cs typeface="Arial" pitchFamily="34" charset="0"/>
              </a:rPr>
              <a:t>Bathinda)</a:t>
            </a:r>
            <a:endParaRPr lang="en-IN" sz="1200" b="1" dirty="0">
              <a:solidFill>
                <a:schemeClr val="accent4"/>
              </a:solidFill>
              <a:latin typeface="Arial" pitchFamily="34" charset="0"/>
              <a:cs typeface="Arial" pitchFamily="34" charset="0"/>
            </a:endParaRPr>
          </a:p>
        </p:txBody>
      </p:sp>
    </p:spTree>
    <p:extLst>
      <p:ext uri="{BB962C8B-B14F-4D97-AF65-F5344CB8AC3E}">
        <p14:creationId xmlns:p14="http://schemas.microsoft.com/office/powerpoint/2010/main" xmlns="" val="506946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128" y="461432"/>
            <a:ext cx="9767392" cy="407248"/>
          </a:xfrm>
        </p:spPr>
        <p:txBody>
          <a:bodyPr>
            <a:normAutofit fontScale="90000"/>
          </a:bodyPr>
          <a:lstStyle/>
          <a:p>
            <a:r>
              <a:rPr lang="en-IN" sz="2400" dirty="0"/>
              <a:t>Format of Scheme Data Obtained from </a:t>
            </a:r>
            <a:r>
              <a:rPr lang="en-IN" sz="2400" dirty="0" smtClean="0"/>
              <a:t>EE</a:t>
            </a:r>
            <a:endParaRPr lang="en-IN" dirty="0"/>
          </a:p>
        </p:txBody>
      </p:sp>
      <p:sp>
        <p:nvSpPr>
          <p:cNvPr id="4" name="Slide Number Placeholder 3"/>
          <p:cNvSpPr>
            <a:spLocks noGrp="1"/>
          </p:cNvSpPr>
          <p:nvPr>
            <p:ph type="sldNum" sz="quarter" idx="11"/>
          </p:nvPr>
        </p:nvSpPr>
        <p:spPr/>
        <p:txBody>
          <a:bodyPr/>
          <a:lstStyle/>
          <a:p>
            <a:pPr>
              <a:defRPr/>
            </a:pPr>
            <a:fld id="{9939EEBD-5456-4A6B-B8EC-219DFA66CFA3}" type="slidenum">
              <a:rPr lang="en-IN" smtClean="0"/>
              <a:pPr>
                <a:defRPr/>
              </a:pPr>
              <a:t>5</a:t>
            </a:fld>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xmlns="" val="2467695028"/>
              </p:ext>
            </p:extLst>
          </p:nvPr>
        </p:nvGraphicFramePr>
        <p:xfrm>
          <a:off x="1347116" y="882640"/>
          <a:ext cx="9427564" cy="5227320"/>
        </p:xfrm>
        <a:graphic>
          <a:graphicData uri="http://schemas.openxmlformats.org/drawingml/2006/table">
            <a:tbl>
              <a:tblPr firstRow="1" firstCol="1" lastRow="1" lastCol="1" bandRow="1" bandCol="1">
                <a:tableStyleId>{2D5ABB26-0587-4C30-8999-92F81FD0307C}</a:tableStyleId>
              </a:tblPr>
              <a:tblGrid>
                <a:gridCol w="1312627">
                  <a:extLst>
                    <a:ext uri="{9D8B030D-6E8A-4147-A177-3AD203B41FA5}">
                      <a16:colId xmlns="" xmlns:a16="http://schemas.microsoft.com/office/drawing/2014/main" val="2184689664"/>
                    </a:ext>
                  </a:extLst>
                </a:gridCol>
                <a:gridCol w="769257">
                  <a:extLst>
                    <a:ext uri="{9D8B030D-6E8A-4147-A177-3AD203B41FA5}">
                      <a16:colId xmlns="" xmlns:a16="http://schemas.microsoft.com/office/drawing/2014/main" val="3318281290"/>
                    </a:ext>
                  </a:extLst>
                </a:gridCol>
                <a:gridCol w="746760">
                  <a:extLst>
                    <a:ext uri="{9D8B030D-6E8A-4147-A177-3AD203B41FA5}">
                      <a16:colId xmlns="" xmlns:a16="http://schemas.microsoft.com/office/drawing/2014/main" val="2827372617"/>
                    </a:ext>
                  </a:extLst>
                </a:gridCol>
                <a:gridCol w="838200">
                  <a:extLst>
                    <a:ext uri="{9D8B030D-6E8A-4147-A177-3AD203B41FA5}">
                      <a16:colId xmlns="" xmlns:a16="http://schemas.microsoft.com/office/drawing/2014/main" val="543082861"/>
                    </a:ext>
                  </a:extLst>
                </a:gridCol>
                <a:gridCol w="899160">
                  <a:extLst>
                    <a:ext uri="{9D8B030D-6E8A-4147-A177-3AD203B41FA5}">
                      <a16:colId xmlns="" xmlns:a16="http://schemas.microsoft.com/office/drawing/2014/main" val="2557106791"/>
                    </a:ext>
                  </a:extLst>
                </a:gridCol>
                <a:gridCol w="838200">
                  <a:extLst>
                    <a:ext uri="{9D8B030D-6E8A-4147-A177-3AD203B41FA5}">
                      <a16:colId xmlns="" xmlns:a16="http://schemas.microsoft.com/office/drawing/2014/main" val="3780472378"/>
                    </a:ext>
                  </a:extLst>
                </a:gridCol>
                <a:gridCol w="1021080">
                  <a:extLst>
                    <a:ext uri="{9D8B030D-6E8A-4147-A177-3AD203B41FA5}">
                      <a16:colId xmlns="" xmlns:a16="http://schemas.microsoft.com/office/drawing/2014/main" val="2181449269"/>
                    </a:ext>
                  </a:extLst>
                </a:gridCol>
                <a:gridCol w="853440">
                  <a:extLst>
                    <a:ext uri="{9D8B030D-6E8A-4147-A177-3AD203B41FA5}">
                      <a16:colId xmlns="" xmlns:a16="http://schemas.microsoft.com/office/drawing/2014/main" val="1912413839"/>
                    </a:ext>
                  </a:extLst>
                </a:gridCol>
                <a:gridCol w="716280">
                  <a:extLst>
                    <a:ext uri="{9D8B030D-6E8A-4147-A177-3AD203B41FA5}">
                      <a16:colId xmlns="" xmlns:a16="http://schemas.microsoft.com/office/drawing/2014/main" val="981713847"/>
                    </a:ext>
                  </a:extLst>
                </a:gridCol>
                <a:gridCol w="624840">
                  <a:extLst>
                    <a:ext uri="{9D8B030D-6E8A-4147-A177-3AD203B41FA5}">
                      <a16:colId xmlns="" xmlns:a16="http://schemas.microsoft.com/office/drawing/2014/main" val="1357242943"/>
                    </a:ext>
                  </a:extLst>
                </a:gridCol>
                <a:gridCol w="807720">
                  <a:extLst>
                    <a:ext uri="{9D8B030D-6E8A-4147-A177-3AD203B41FA5}">
                      <a16:colId xmlns="" xmlns:a16="http://schemas.microsoft.com/office/drawing/2014/main" val="2572792183"/>
                    </a:ext>
                  </a:extLst>
                </a:gridCol>
              </a:tblGrid>
              <a:tr h="157493">
                <a:tc rowSpan="2">
                  <a:txBody>
                    <a:bodyPr/>
                    <a:lstStyle/>
                    <a:p>
                      <a:pPr algn="ctr">
                        <a:spcAft>
                          <a:spcPts val="0"/>
                        </a:spcAft>
                      </a:pPr>
                      <a:r>
                        <a:rPr lang="en-US" sz="700" b="1" dirty="0">
                          <a:solidFill>
                            <a:schemeClr val="bg1"/>
                          </a:solidFill>
                          <a:effectLst/>
                          <a:latin typeface="Arial" panose="020B0604020202020204" pitchFamily="34" charset="0"/>
                          <a:cs typeface="Arial" panose="020B0604020202020204" pitchFamily="34" charset="0"/>
                        </a:rPr>
                        <a:t>Name of work</a:t>
                      </a:r>
                      <a:endParaRPr lang="en-IN" sz="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75000"/>
                      </a:schemeClr>
                    </a:solidFill>
                  </a:tcPr>
                </a:tc>
                <a:tc rowSpan="2">
                  <a:txBody>
                    <a:bodyPr/>
                    <a:lstStyle/>
                    <a:p>
                      <a:pPr algn="ctr">
                        <a:spcAft>
                          <a:spcPts val="0"/>
                        </a:spcAft>
                      </a:pPr>
                      <a:r>
                        <a:rPr lang="en-US" sz="700" b="1" dirty="0">
                          <a:solidFill>
                            <a:schemeClr val="bg1"/>
                          </a:solidFill>
                          <a:effectLst/>
                          <a:latin typeface="Arial" panose="020B0604020202020204" pitchFamily="34" charset="0"/>
                          <a:cs typeface="Arial" panose="020B0604020202020204" pitchFamily="34" charset="0"/>
                        </a:rPr>
                        <a:t>Agency</a:t>
                      </a:r>
                      <a:endParaRPr lang="en-IN" sz="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75000"/>
                      </a:schemeClr>
                    </a:solidFill>
                  </a:tcPr>
                </a:tc>
                <a:tc rowSpan="2">
                  <a:txBody>
                    <a:bodyPr/>
                    <a:lstStyle/>
                    <a:p>
                      <a:pPr algn="ctr">
                        <a:spcAft>
                          <a:spcPts val="0"/>
                        </a:spcAft>
                      </a:pPr>
                      <a:r>
                        <a:rPr lang="en-US" sz="700" b="1" dirty="0" err="1">
                          <a:solidFill>
                            <a:schemeClr val="bg1"/>
                          </a:solidFill>
                          <a:effectLst/>
                          <a:latin typeface="Arial" panose="020B0604020202020204" pitchFamily="34" charset="0"/>
                          <a:cs typeface="Arial" panose="020B0604020202020204" pitchFamily="34" charset="0"/>
                        </a:rPr>
                        <a:t>Agg</a:t>
                      </a:r>
                      <a:r>
                        <a:rPr lang="en-US" sz="700" b="1" dirty="0">
                          <a:solidFill>
                            <a:schemeClr val="bg1"/>
                          </a:solidFill>
                          <a:effectLst/>
                          <a:latin typeface="Arial" panose="020B0604020202020204" pitchFamily="34" charset="0"/>
                          <a:cs typeface="Arial" panose="020B0604020202020204" pitchFamily="34" charset="0"/>
                        </a:rPr>
                        <a:t>. No &amp; date/Amount</a:t>
                      </a:r>
                      <a:endParaRPr lang="en-IN" sz="700" b="1" dirty="0">
                        <a:solidFill>
                          <a:schemeClr val="bg1"/>
                        </a:solidFill>
                        <a:effectLst/>
                        <a:latin typeface="Arial" panose="020B0604020202020204" pitchFamily="34" charset="0"/>
                        <a:cs typeface="Arial" panose="020B0604020202020204" pitchFamily="34" charset="0"/>
                      </a:endParaRPr>
                    </a:p>
                    <a:p>
                      <a:pPr algn="ctr">
                        <a:spcAft>
                          <a:spcPts val="0"/>
                        </a:spcAft>
                      </a:pPr>
                      <a:r>
                        <a:rPr lang="en-US" sz="700" b="1" dirty="0">
                          <a:solidFill>
                            <a:schemeClr val="bg1"/>
                          </a:solidFill>
                          <a:effectLst/>
                          <a:latin typeface="Arial" panose="020B0604020202020204" pitchFamily="34" charset="0"/>
                          <a:cs typeface="Arial" panose="020B0604020202020204" pitchFamily="34" charset="0"/>
                        </a:rPr>
                        <a:t>(</a:t>
                      </a:r>
                      <a:r>
                        <a:rPr lang="en-US" sz="700" b="1" dirty="0" err="1">
                          <a:solidFill>
                            <a:schemeClr val="bg1"/>
                          </a:solidFill>
                          <a:effectLst/>
                          <a:latin typeface="Arial" panose="020B0604020202020204" pitchFamily="34" charset="0"/>
                          <a:cs typeface="Arial" panose="020B0604020202020204" pitchFamily="34" charset="0"/>
                        </a:rPr>
                        <a:t>Rs</a:t>
                      </a:r>
                      <a:r>
                        <a:rPr lang="en-US" sz="700" b="1" dirty="0">
                          <a:solidFill>
                            <a:schemeClr val="bg1"/>
                          </a:solidFill>
                          <a:effectLst/>
                          <a:latin typeface="Arial" panose="020B0604020202020204" pitchFamily="34" charset="0"/>
                          <a:cs typeface="Arial" panose="020B0604020202020204" pitchFamily="34" charset="0"/>
                        </a:rPr>
                        <a:t>. In Lacs)</a:t>
                      </a:r>
                      <a:endParaRPr lang="en-IN" sz="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75000"/>
                      </a:schemeClr>
                    </a:solidFill>
                  </a:tcPr>
                </a:tc>
                <a:tc gridSpan="2">
                  <a:txBody>
                    <a:bodyPr/>
                    <a:lstStyle/>
                    <a:p>
                      <a:pPr algn="ctr">
                        <a:spcAft>
                          <a:spcPts val="0"/>
                        </a:spcAft>
                      </a:pPr>
                      <a:r>
                        <a:rPr lang="en-US" sz="900" b="1" dirty="0">
                          <a:solidFill>
                            <a:schemeClr val="bg1"/>
                          </a:solidFill>
                          <a:effectLst/>
                          <a:latin typeface="Arial" panose="020B0604020202020204" pitchFamily="34" charset="0"/>
                          <a:cs typeface="Arial" panose="020B0604020202020204" pitchFamily="34" charset="0"/>
                        </a:rPr>
                        <a:t>Date of Start / </a:t>
                      </a:r>
                      <a:r>
                        <a:rPr lang="en-US" sz="900" b="1" dirty="0" smtClean="0">
                          <a:solidFill>
                            <a:schemeClr val="bg1"/>
                          </a:solidFill>
                          <a:effectLst/>
                          <a:latin typeface="Arial" panose="020B0604020202020204" pitchFamily="34" charset="0"/>
                          <a:cs typeface="Arial" panose="020B0604020202020204" pitchFamily="34" charset="0"/>
                        </a:rPr>
                        <a:t>Completion</a:t>
                      </a:r>
                      <a:r>
                        <a:rPr lang="en-US" sz="900" b="1" dirty="0">
                          <a:solidFill>
                            <a:schemeClr val="bg1"/>
                          </a:solidFill>
                          <a:effectLst/>
                          <a:latin typeface="Arial" panose="020B0604020202020204" pitchFamily="34" charset="0"/>
                          <a:cs typeface="Arial" panose="020B0604020202020204" pitchFamily="34" charset="0"/>
                        </a:rPr>
                        <a:t> </a:t>
                      </a:r>
                      <a:endParaRPr lang="en-IN" sz="9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75000"/>
                      </a:schemeClr>
                    </a:solidFill>
                  </a:tcPr>
                </a:tc>
                <a:tc hMerge="1">
                  <a:txBody>
                    <a:bodyPr/>
                    <a:lstStyle/>
                    <a:p>
                      <a:endParaRPr lang="en-IN"/>
                    </a:p>
                  </a:txBody>
                  <a:tcPr/>
                </a:tc>
                <a:tc rowSpan="2">
                  <a:txBody>
                    <a:bodyPr/>
                    <a:lstStyle/>
                    <a:p>
                      <a:pPr algn="ctr">
                        <a:spcAft>
                          <a:spcPts val="0"/>
                        </a:spcAft>
                      </a:pPr>
                      <a:r>
                        <a:rPr lang="en-US" sz="700" b="1" dirty="0">
                          <a:solidFill>
                            <a:schemeClr val="bg1"/>
                          </a:solidFill>
                          <a:effectLst/>
                          <a:latin typeface="Arial" panose="020B0604020202020204" pitchFamily="34" charset="0"/>
                          <a:cs typeface="Arial" panose="020B0604020202020204" pitchFamily="34" charset="0"/>
                        </a:rPr>
                        <a:t>Actual Date of completion</a:t>
                      </a:r>
                      <a:endParaRPr lang="en-IN" sz="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75000"/>
                      </a:schemeClr>
                    </a:solidFill>
                  </a:tcPr>
                </a:tc>
                <a:tc rowSpan="2">
                  <a:txBody>
                    <a:bodyPr/>
                    <a:lstStyle/>
                    <a:p>
                      <a:pPr algn="ctr">
                        <a:spcAft>
                          <a:spcPts val="0"/>
                        </a:spcAft>
                      </a:pPr>
                      <a:r>
                        <a:rPr lang="en-US" sz="700" b="1" dirty="0">
                          <a:solidFill>
                            <a:schemeClr val="bg1"/>
                          </a:solidFill>
                          <a:effectLst/>
                          <a:latin typeface="Arial" panose="020B0604020202020204" pitchFamily="34" charset="0"/>
                          <a:cs typeface="Arial" panose="020B0604020202020204" pitchFamily="34" charset="0"/>
                        </a:rPr>
                        <a:t>Scope of work</a:t>
                      </a:r>
                      <a:endParaRPr lang="en-IN" sz="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75000"/>
                      </a:schemeClr>
                    </a:solidFill>
                  </a:tcPr>
                </a:tc>
                <a:tc rowSpan="2">
                  <a:txBody>
                    <a:bodyPr/>
                    <a:lstStyle/>
                    <a:p>
                      <a:pPr algn="ctr">
                        <a:spcAft>
                          <a:spcPts val="0"/>
                        </a:spcAft>
                      </a:pPr>
                      <a:r>
                        <a:rPr lang="en-US" sz="700" b="1" dirty="0">
                          <a:solidFill>
                            <a:schemeClr val="bg1"/>
                          </a:solidFill>
                          <a:effectLst/>
                          <a:latin typeface="Arial" panose="020B0604020202020204" pitchFamily="34" charset="0"/>
                          <a:cs typeface="Arial" panose="020B0604020202020204" pitchFamily="34" charset="0"/>
                        </a:rPr>
                        <a:t>Physical progress </a:t>
                      </a:r>
                      <a:r>
                        <a:rPr lang="en-US" sz="700" b="1" dirty="0" err="1">
                          <a:solidFill>
                            <a:schemeClr val="bg1"/>
                          </a:solidFill>
                          <a:effectLst/>
                          <a:latin typeface="Arial" panose="020B0604020202020204" pitchFamily="34" charset="0"/>
                          <a:cs typeface="Arial" panose="020B0604020202020204" pitchFamily="34" charset="0"/>
                        </a:rPr>
                        <a:t>upto</a:t>
                      </a:r>
                      <a:r>
                        <a:rPr lang="en-US" sz="700" b="1" dirty="0">
                          <a:solidFill>
                            <a:schemeClr val="bg1"/>
                          </a:solidFill>
                          <a:effectLst/>
                          <a:latin typeface="Arial" panose="020B0604020202020204" pitchFamily="34" charset="0"/>
                          <a:cs typeface="Arial" panose="020B0604020202020204" pitchFamily="34" charset="0"/>
                        </a:rPr>
                        <a:t> 31/07/18</a:t>
                      </a:r>
                      <a:endParaRPr lang="en-IN" sz="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75000"/>
                      </a:schemeClr>
                    </a:solidFill>
                  </a:tcPr>
                </a:tc>
                <a:tc rowSpan="2">
                  <a:txBody>
                    <a:bodyPr/>
                    <a:lstStyle/>
                    <a:p>
                      <a:pPr algn="ctr">
                        <a:spcAft>
                          <a:spcPts val="0"/>
                        </a:spcAft>
                      </a:pPr>
                      <a:r>
                        <a:rPr lang="en-US" sz="700" b="1" dirty="0">
                          <a:solidFill>
                            <a:schemeClr val="bg1"/>
                          </a:solidFill>
                          <a:effectLst/>
                          <a:latin typeface="Arial" panose="020B0604020202020204" pitchFamily="34" charset="0"/>
                          <a:cs typeface="Arial" panose="020B0604020202020204" pitchFamily="34" charset="0"/>
                        </a:rPr>
                        <a:t>whether commissioned or not</a:t>
                      </a:r>
                      <a:endParaRPr lang="en-IN" sz="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75000"/>
                      </a:schemeClr>
                    </a:solidFill>
                  </a:tcPr>
                </a:tc>
                <a:tc rowSpan="2">
                  <a:txBody>
                    <a:bodyPr/>
                    <a:lstStyle/>
                    <a:p>
                      <a:pPr algn="ctr">
                        <a:spcAft>
                          <a:spcPts val="0"/>
                        </a:spcAft>
                      </a:pPr>
                      <a:r>
                        <a:rPr lang="en-US" sz="700" b="1" dirty="0">
                          <a:solidFill>
                            <a:schemeClr val="bg1"/>
                          </a:solidFill>
                          <a:effectLst/>
                          <a:latin typeface="Arial" panose="020B0604020202020204" pitchFamily="34" charset="0"/>
                          <a:cs typeface="Arial" panose="020B0604020202020204" pitchFamily="34" charset="0"/>
                        </a:rPr>
                        <a:t>Work Done</a:t>
                      </a:r>
                      <a:endParaRPr lang="en-IN" sz="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75000"/>
                      </a:schemeClr>
                    </a:solidFill>
                  </a:tcPr>
                </a:tc>
                <a:tc rowSpan="2">
                  <a:txBody>
                    <a:bodyPr/>
                    <a:lstStyle/>
                    <a:p>
                      <a:pPr algn="ctr">
                        <a:spcAft>
                          <a:spcPts val="0"/>
                        </a:spcAft>
                      </a:pPr>
                      <a:r>
                        <a:rPr lang="en-US" sz="700" b="1" dirty="0">
                          <a:solidFill>
                            <a:schemeClr val="bg1"/>
                          </a:solidFill>
                          <a:effectLst/>
                          <a:latin typeface="Arial" panose="020B0604020202020204" pitchFamily="34" charset="0"/>
                          <a:cs typeface="Arial" panose="020B0604020202020204" pitchFamily="34" charset="0"/>
                        </a:rPr>
                        <a:t>Remarks</a:t>
                      </a:r>
                      <a:endParaRPr lang="en-IN" sz="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75000"/>
                      </a:schemeClr>
                    </a:solidFill>
                  </a:tcPr>
                </a:tc>
                <a:extLst>
                  <a:ext uri="{0D108BD9-81ED-4DB2-BD59-A6C34878D82A}">
                    <a16:rowId xmlns="" xmlns:a16="http://schemas.microsoft.com/office/drawing/2014/main" val="569805907"/>
                  </a:ext>
                </a:extLst>
              </a:tr>
              <a:tr h="136494">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ctr">
                        <a:spcAft>
                          <a:spcPts val="0"/>
                        </a:spcAft>
                      </a:pPr>
                      <a:r>
                        <a:rPr lang="en-US" sz="700" b="1" dirty="0">
                          <a:solidFill>
                            <a:schemeClr val="tx1"/>
                          </a:solidFill>
                          <a:effectLst/>
                          <a:latin typeface="Arial" panose="020B0604020202020204" pitchFamily="34" charset="0"/>
                          <a:cs typeface="Arial" panose="020B0604020202020204" pitchFamily="34" charset="0"/>
                        </a:rPr>
                        <a:t>Start</a:t>
                      </a:r>
                      <a:endParaRPr lang="en-IN" sz="7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2540" algn="ctr">
                        <a:spcAft>
                          <a:spcPts val="0"/>
                        </a:spcAft>
                      </a:pPr>
                      <a:r>
                        <a:rPr lang="en-US" sz="700" b="1" dirty="0">
                          <a:solidFill>
                            <a:schemeClr val="tx1"/>
                          </a:solidFill>
                          <a:effectLst/>
                          <a:latin typeface="Arial" panose="020B0604020202020204" pitchFamily="34" charset="0"/>
                          <a:cs typeface="Arial" panose="020B0604020202020204" pitchFamily="34" charset="0"/>
                        </a:rPr>
                        <a:t>Completion</a:t>
                      </a:r>
                      <a:endParaRPr lang="en-IN" sz="7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 xmlns:a16="http://schemas.microsoft.com/office/drawing/2014/main" val="1319465725"/>
                  </a:ext>
                </a:extLst>
              </a:tr>
              <a:tr h="430480">
                <a:tc>
                  <a:txBody>
                    <a:bodyPr/>
                    <a:lstStyle/>
                    <a:p>
                      <a:pPr>
                        <a:spcAft>
                          <a:spcPts val="0"/>
                        </a:spcAft>
                      </a:pPr>
                      <a:r>
                        <a:rPr lang="en-US" sz="700" dirty="0">
                          <a:effectLst/>
                          <a:latin typeface="Arial" panose="020B0604020202020204" pitchFamily="34" charset="0"/>
                          <a:cs typeface="Arial" panose="020B0604020202020204" pitchFamily="34" charset="0"/>
                        </a:rPr>
                        <a:t>Detail Project Report for providing 100% Water supply scheme at Zira Town </a:t>
                      </a:r>
                      <a:r>
                        <a:rPr lang="en-US" sz="700" dirty="0" err="1">
                          <a:effectLst/>
                          <a:latin typeface="Arial" panose="020B0604020202020204" pitchFamily="34" charset="0"/>
                          <a:cs typeface="Arial" panose="020B0604020202020204" pitchFamily="34" charset="0"/>
                        </a:rPr>
                        <a:t>Distt</a:t>
                      </a:r>
                      <a:r>
                        <a:rPr lang="en-US" sz="700" dirty="0">
                          <a:effectLst/>
                          <a:latin typeface="Arial" panose="020B0604020202020204" pitchFamily="34" charset="0"/>
                          <a:cs typeface="Arial" panose="020B0604020202020204" pitchFamily="34" charset="0"/>
                        </a:rPr>
                        <a:t>. Ferozepur.</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Sh. Rajesh Kumar </a:t>
                      </a:r>
                      <a:r>
                        <a:rPr lang="en-US" sz="700" dirty="0" err="1">
                          <a:effectLst/>
                          <a:latin typeface="Arial" panose="020B0604020202020204" pitchFamily="34" charset="0"/>
                          <a:cs typeface="Arial" panose="020B0604020202020204" pitchFamily="34" charset="0"/>
                        </a:rPr>
                        <a:t>Midha</a:t>
                      </a:r>
                      <a:r>
                        <a:rPr lang="en-US" sz="700" dirty="0">
                          <a:effectLst/>
                          <a:latin typeface="Arial" panose="020B0604020202020204" pitchFamily="34" charset="0"/>
                          <a:cs typeface="Arial" panose="020B0604020202020204" pitchFamily="34" charset="0"/>
                        </a:rPr>
                        <a:t> Contractor,</a:t>
                      </a:r>
                      <a:endParaRPr lang="en-IN" sz="700" dirty="0">
                        <a:effectLst/>
                        <a:latin typeface="Arial" panose="020B0604020202020204" pitchFamily="34" charset="0"/>
                        <a:cs typeface="Arial" panose="020B0604020202020204" pitchFamily="34" charset="0"/>
                      </a:endParaRPr>
                    </a:p>
                    <a:p>
                      <a:pPr>
                        <a:spcAft>
                          <a:spcPts val="0"/>
                        </a:spcAft>
                      </a:pPr>
                      <a:r>
                        <a:rPr lang="en-US" sz="700" dirty="0" err="1">
                          <a:effectLst/>
                          <a:latin typeface="Arial" panose="020B0604020202020204" pitchFamily="34" charset="0"/>
                          <a:cs typeface="Arial" panose="020B0604020202020204" pitchFamily="34" charset="0"/>
                        </a:rPr>
                        <a:t>Abohar</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2 of 2016-17</a:t>
                      </a:r>
                      <a:endParaRPr lang="en-IN" sz="700" dirty="0">
                        <a:effectLst/>
                        <a:latin typeface="Arial" panose="020B0604020202020204" pitchFamily="34" charset="0"/>
                        <a:cs typeface="Arial" panose="020B0604020202020204" pitchFamily="34" charset="0"/>
                      </a:endParaRPr>
                    </a:p>
                    <a:p>
                      <a:pPr>
                        <a:spcAft>
                          <a:spcPts val="0"/>
                        </a:spcAft>
                      </a:pPr>
                      <a:r>
                        <a:rPr lang="en-US" sz="700" dirty="0" err="1">
                          <a:effectLst/>
                          <a:latin typeface="Arial" panose="020B0604020202020204" pitchFamily="34" charset="0"/>
                          <a:cs typeface="Arial" panose="020B0604020202020204" pitchFamily="34" charset="0"/>
                        </a:rPr>
                        <a:t>Rs</a:t>
                      </a:r>
                      <a:r>
                        <a:rPr lang="en-US" sz="700" dirty="0">
                          <a:effectLst/>
                          <a:latin typeface="Arial" panose="020B0604020202020204" pitchFamily="34" charset="0"/>
                          <a:cs typeface="Arial" panose="020B0604020202020204" pitchFamily="34" charset="0"/>
                        </a:rPr>
                        <a:t>. 143.13 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No.1137 dt:4/5/16</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8/10/2016</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5 Months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31.12.16</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Zira W/s</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100mm=9062m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150mm=825m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connection= 1072 no.</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Roads= </a:t>
                      </a:r>
                      <a:r>
                        <a:rPr lang="en-US" sz="700" dirty="0" smtClean="0">
                          <a:effectLst/>
                          <a:latin typeface="Arial" panose="020B0604020202020204" pitchFamily="34" charset="0"/>
                          <a:cs typeface="Arial" panose="020B0604020202020204" pitchFamily="34" charset="0"/>
                        </a:rPr>
                        <a:t>136.50sqm</a:t>
                      </a:r>
                      <a:endParaRPr lang="en-IN" sz="700" dirty="0">
                        <a:effectLst/>
                        <a:latin typeface="Arial" panose="020B0604020202020204" pitchFamily="34"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l">
                        <a:spcAft>
                          <a:spcPts val="0"/>
                        </a:spcAft>
                      </a:pPr>
                      <a:r>
                        <a:rPr lang="en-US" sz="700" dirty="0" smtClean="0">
                          <a:effectLst/>
                          <a:latin typeface="Arial" panose="020B0604020202020204" pitchFamily="34" charset="0"/>
                          <a:cs typeface="Arial" panose="020B0604020202020204" pitchFamily="34" charset="0"/>
                        </a:rPr>
                        <a:t>100mm=9073m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150mm=824m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1072 No</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225.21sqm</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smtClean="0">
                          <a:effectLst/>
                          <a:latin typeface="Arial" panose="020B0604020202020204" pitchFamily="34" charset="0"/>
                          <a:cs typeface="Arial" panose="020B0604020202020204" pitchFamily="34" charset="0"/>
                        </a:rPr>
                        <a:t>Commissioned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smtClean="0">
                          <a:effectLst/>
                          <a:latin typeface="Arial" panose="020B0604020202020204" pitchFamily="34" charset="0"/>
                          <a:cs typeface="Arial" panose="020B0604020202020204" pitchFamily="34" charset="0"/>
                        </a:rPr>
                        <a:t>120.57lac</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Work completed and Final bill Paid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extLst>
                  <a:ext uri="{0D108BD9-81ED-4DB2-BD59-A6C34878D82A}">
                    <a16:rowId xmlns="" xmlns:a16="http://schemas.microsoft.com/office/drawing/2014/main" val="1389434944"/>
                  </a:ext>
                </a:extLst>
              </a:tr>
              <a:tr h="650970">
                <a:tc>
                  <a:txBody>
                    <a:bodyPr/>
                    <a:lstStyle/>
                    <a:p>
                      <a:pPr>
                        <a:spcAft>
                          <a:spcPts val="0"/>
                        </a:spcAft>
                      </a:pPr>
                      <a:r>
                        <a:rPr lang="en-US" sz="700">
                          <a:effectLst/>
                          <a:latin typeface="Arial" panose="020B0604020202020204" pitchFamily="34" charset="0"/>
                          <a:cs typeface="Arial" panose="020B0604020202020204" pitchFamily="34" charset="0"/>
                        </a:rPr>
                        <a:t>Detail Project Report for providing sewerage scheme in balance area Domestic House sewer connection at Zira  Distt. Ferozepur.</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a:effectLst/>
                          <a:latin typeface="Arial" panose="020B0604020202020204" pitchFamily="34" charset="0"/>
                          <a:cs typeface="Arial" panose="020B0604020202020204" pitchFamily="34" charset="0"/>
                        </a:rPr>
                        <a:t>Sh. Rajesh Kumar Midha Contractor,</a:t>
                      </a:r>
                      <a:endParaRPr lang="en-IN" sz="700">
                        <a:effectLst/>
                        <a:latin typeface="Arial" panose="020B0604020202020204" pitchFamily="34" charset="0"/>
                        <a:cs typeface="Arial" panose="020B0604020202020204" pitchFamily="34" charset="0"/>
                      </a:endParaRPr>
                    </a:p>
                    <a:p>
                      <a:pPr>
                        <a:spcAft>
                          <a:spcPts val="0"/>
                        </a:spcAft>
                      </a:pPr>
                      <a:r>
                        <a:rPr lang="en-US" sz="700">
                          <a:effectLst/>
                          <a:latin typeface="Arial" panose="020B0604020202020204" pitchFamily="34" charset="0"/>
                          <a:cs typeface="Arial" panose="020B0604020202020204" pitchFamily="34" charset="0"/>
                        </a:rPr>
                        <a:t>Abohar</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3 of 2016-17</a:t>
                      </a:r>
                      <a:endParaRPr lang="en-IN" sz="700" dirty="0">
                        <a:effectLst/>
                        <a:latin typeface="Arial" panose="020B0604020202020204" pitchFamily="34" charset="0"/>
                        <a:cs typeface="Arial" panose="020B0604020202020204" pitchFamily="34" charset="0"/>
                      </a:endParaRPr>
                    </a:p>
                    <a:p>
                      <a:pPr>
                        <a:spcAft>
                          <a:spcPts val="0"/>
                        </a:spcAft>
                      </a:pPr>
                      <a:r>
                        <a:rPr lang="en-US" sz="700" dirty="0" err="1">
                          <a:effectLst/>
                          <a:latin typeface="Arial" panose="020B0604020202020204" pitchFamily="34" charset="0"/>
                          <a:cs typeface="Arial" panose="020B0604020202020204" pitchFamily="34" charset="0"/>
                        </a:rPr>
                        <a:t>Rs</a:t>
                      </a:r>
                      <a:r>
                        <a:rPr lang="en-US" sz="700" dirty="0">
                          <a:effectLst/>
                          <a:latin typeface="Arial" panose="020B0604020202020204" pitchFamily="34" charset="0"/>
                          <a:cs typeface="Arial" panose="020B0604020202020204" pitchFamily="34" charset="0"/>
                        </a:rPr>
                        <a:t>. 289.23 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No.1181 dt:6/5/16</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5/1/2017</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8 Months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 </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 </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31.1.17</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Zira Sewer </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200mm=6057m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300mm=779m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400mm= 475m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500mm=1224m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700mm= 152 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Connection= 783 No.</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Roads= </a:t>
                      </a:r>
                      <a:r>
                        <a:rPr lang="en-US" sz="700" dirty="0" smtClean="0">
                          <a:effectLst/>
                          <a:latin typeface="Arial" panose="020B0604020202020204" pitchFamily="34" charset="0"/>
                          <a:cs typeface="Arial" panose="020B0604020202020204" pitchFamily="34" charset="0"/>
                        </a:rPr>
                        <a:t>8716sqm</a:t>
                      </a:r>
                      <a:endParaRPr lang="en-IN" sz="700" dirty="0">
                        <a:effectLst/>
                        <a:latin typeface="Arial" panose="020B0604020202020204" pitchFamily="34"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l">
                        <a:spcAft>
                          <a:spcPts val="0"/>
                        </a:spcAft>
                      </a:pPr>
                      <a:r>
                        <a:rPr lang="en-US" sz="700" dirty="0" smtClean="0">
                          <a:effectLst/>
                          <a:latin typeface="Arial" panose="020B0604020202020204" pitchFamily="34" charset="0"/>
                          <a:cs typeface="Arial" panose="020B0604020202020204" pitchFamily="34" charset="0"/>
                        </a:rPr>
                        <a:t>200mm=7675m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300mm=753m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400mm=240m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500mm=1169m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700mm=148mtr</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270 no</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9212 </a:t>
                      </a:r>
                      <a:r>
                        <a:rPr lang="en-US" sz="700" dirty="0" err="1">
                          <a:effectLst/>
                          <a:latin typeface="Arial" panose="020B0604020202020204" pitchFamily="34" charset="0"/>
                          <a:cs typeface="Arial" panose="020B0604020202020204" pitchFamily="34" charset="0"/>
                        </a:rPr>
                        <a:t>sqm</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smtClean="0">
                          <a:effectLst/>
                          <a:latin typeface="Arial" panose="020B0604020202020204" pitchFamily="34" charset="0"/>
                          <a:cs typeface="Arial" panose="020B0604020202020204" pitchFamily="34" charset="0"/>
                        </a:rPr>
                        <a:t>Commissioned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smtClean="0">
                          <a:effectLst/>
                          <a:latin typeface="Arial" panose="020B0604020202020204" pitchFamily="34" charset="0"/>
                          <a:cs typeface="Arial" panose="020B0604020202020204" pitchFamily="34" charset="0"/>
                        </a:rPr>
                        <a:t>287.71 </a:t>
                      </a:r>
                      <a:r>
                        <a:rPr lang="en-US" sz="700" dirty="0">
                          <a:effectLst/>
                          <a:latin typeface="Arial" panose="020B0604020202020204" pitchFamily="34" charset="0"/>
                          <a:cs typeface="Arial" panose="020B0604020202020204" pitchFamily="34" charset="0"/>
                        </a:rPr>
                        <a:t>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Work completed and Final bill Paid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extLst>
                  <a:ext uri="{0D108BD9-81ED-4DB2-BD59-A6C34878D82A}">
                    <a16:rowId xmlns="" xmlns:a16="http://schemas.microsoft.com/office/drawing/2014/main" val="827228808"/>
                  </a:ext>
                </a:extLst>
              </a:tr>
              <a:tr h="356983">
                <a:tc>
                  <a:txBody>
                    <a:bodyPr/>
                    <a:lstStyle/>
                    <a:p>
                      <a:pPr>
                        <a:spcAft>
                          <a:spcPts val="0"/>
                        </a:spcAft>
                      </a:pPr>
                      <a:r>
                        <a:rPr lang="en-US" sz="700">
                          <a:effectLst/>
                          <a:latin typeface="Arial" panose="020B0604020202020204" pitchFamily="34" charset="0"/>
                          <a:cs typeface="Arial" panose="020B0604020202020204" pitchFamily="34" charset="0"/>
                        </a:rPr>
                        <a:t>Detail Project Report for providing 100% Water supply scheme at Talwandi Bhai Distt. Ferozepur.</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a:effectLst/>
                          <a:latin typeface="Arial" panose="020B0604020202020204" pitchFamily="34" charset="0"/>
                          <a:cs typeface="Arial" panose="020B0604020202020204" pitchFamily="34" charset="0"/>
                        </a:rPr>
                        <a:t>M/s Adarsh Traders,</a:t>
                      </a:r>
                      <a:endParaRPr lang="en-IN" sz="700">
                        <a:effectLst/>
                        <a:latin typeface="Arial" panose="020B0604020202020204" pitchFamily="34" charset="0"/>
                        <a:cs typeface="Arial" panose="020B0604020202020204" pitchFamily="34" charset="0"/>
                      </a:endParaRPr>
                    </a:p>
                    <a:p>
                      <a:pPr>
                        <a:spcAft>
                          <a:spcPts val="0"/>
                        </a:spcAft>
                      </a:pPr>
                      <a:r>
                        <a:rPr lang="en-US" sz="700">
                          <a:effectLst/>
                          <a:latin typeface="Arial" panose="020B0604020202020204" pitchFamily="34" charset="0"/>
                          <a:cs typeface="Arial" panose="020B0604020202020204" pitchFamily="34" charset="0"/>
                        </a:rPr>
                        <a:t>Malout.</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4 of 2016-17</a:t>
                      </a:r>
                      <a:endParaRPr lang="en-IN" sz="700" dirty="0">
                        <a:effectLst/>
                        <a:latin typeface="Arial" panose="020B0604020202020204" pitchFamily="34" charset="0"/>
                        <a:cs typeface="Arial" panose="020B0604020202020204" pitchFamily="34" charset="0"/>
                      </a:endParaRPr>
                    </a:p>
                    <a:p>
                      <a:pPr>
                        <a:spcAft>
                          <a:spcPts val="0"/>
                        </a:spcAft>
                      </a:pPr>
                      <a:r>
                        <a:rPr lang="en-US" sz="700" dirty="0" err="1">
                          <a:effectLst/>
                          <a:latin typeface="Arial" panose="020B0604020202020204" pitchFamily="34" charset="0"/>
                          <a:cs typeface="Arial" panose="020B0604020202020204" pitchFamily="34" charset="0"/>
                        </a:rPr>
                        <a:t>Rs</a:t>
                      </a:r>
                      <a:r>
                        <a:rPr lang="en-US" sz="700" dirty="0">
                          <a:effectLst/>
                          <a:latin typeface="Arial" panose="020B0604020202020204" pitchFamily="34" charset="0"/>
                          <a:cs typeface="Arial" panose="020B0604020202020204" pitchFamily="34" charset="0"/>
                        </a:rPr>
                        <a:t>. 68.31 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No.1131 dt:4/5/16</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12/10/2016</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5 Months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 </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12/11/16</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 </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err="1">
                          <a:effectLst/>
                          <a:latin typeface="Arial" panose="020B0604020202020204" pitchFamily="34" charset="0"/>
                          <a:cs typeface="Arial" panose="020B0604020202020204" pitchFamily="34" charset="0"/>
                        </a:rPr>
                        <a:t>Talwandi</a:t>
                      </a:r>
                      <a:r>
                        <a:rPr lang="en-US" sz="700" dirty="0">
                          <a:effectLst/>
                          <a:latin typeface="Arial" panose="020B0604020202020204" pitchFamily="34" charset="0"/>
                          <a:cs typeface="Arial" panose="020B0604020202020204" pitchFamily="34" charset="0"/>
                        </a:rPr>
                        <a:t> Bhai W/s</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100mm=5120m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connection= 200 No</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Roads= </a:t>
                      </a:r>
                      <a:r>
                        <a:rPr lang="en-US" sz="700" dirty="0" smtClean="0">
                          <a:effectLst/>
                          <a:latin typeface="Arial" panose="020B0604020202020204" pitchFamily="34" charset="0"/>
                          <a:cs typeface="Arial" panose="020B0604020202020204" pitchFamily="34" charset="0"/>
                        </a:rPr>
                        <a:t>515sqm</a:t>
                      </a:r>
                      <a:endParaRPr lang="en-IN" sz="700" dirty="0">
                        <a:effectLst/>
                        <a:latin typeface="Arial" panose="020B0604020202020204" pitchFamily="34"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l">
                        <a:spcAft>
                          <a:spcPts val="0"/>
                        </a:spcAft>
                      </a:pPr>
                      <a:r>
                        <a:rPr lang="en-US" sz="700" dirty="0" smtClean="0">
                          <a:effectLst/>
                          <a:latin typeface="Arial" panose="020B0604020202020204" pitchFamily="34" charset="0"/>
                          <a:cs typeface="Arial" panose="020B0604020202020204" pitchFamily="34" charset="0"/>
                        </a:rPr>
                        <a:t>100mm=5217m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200 no</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963 </a:t>
                      </a:r>
                      <a:r>
                        <a:rPr lang="en-US" sz="700" dirty="0" err="1">
                          <a:effectLst/>
                          <a:latin typeface="Arial" panose="020B0604020202020204" pitchFamily="34" charset="0"/>
                          <a:cs typeface="Arial" panose="020B0604020202020204" pitchFamily="34" charset="0"/>
                        </a:rPr>
                        <a:t>sqm</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Commissioned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smtClean="0">
                          <a:effectLst/>
                          <a:latin typeface="Arial" panose="020B0604020202020204" pitchFamily="34" charset="0"/>
                          <a:cs typeface="Arial" panose="020B0604020202020204" pitchFamily="34" charset="0"/>
                        </a:rPr>
                        <a:t>62.22 </a:t>
                      </a:r>
                      <a:r>
                        <a:rPr lang="en-US" sz="700" dirty="0">
                          <a:effectLst/>
                          <a:latin typeface="Arial" panose="020B0604020202020204" pitchFamily="34" charset="0"/>
                          <a:cs typeface="Arial" panose="020B0604020202020204" pitchFamily="34" charset="0"/>
                        </a:rPr>
                        <a:t>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Work completed and Final bill Paid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extLst>
                  <a:ext uri="{0D108BD9-81ED-4DB2-BD59-A6C34878D82A}">
                    <a16:rowId xmlns="" xmlns:a16="http://schemas.microsoft.com/office/drawing/2014/main" val="1372823294"/>
                  </a:ext>
                </a:extLst>
              </a:tr>
              <a:tr h="356983">
                <a:tc>
                  <a:txBody>
                    <a:bodyPr/>
                    <a:lstStyle/>
                    <a:p>
                      <a:pPr>
                        <a:spcAft>
                          <a:spcPts val="0"/>
                        </a:spcAft>
                      </a:pPr>
                      <a:r>
                        <a:rPr lang="en-US" sz="700">
                          <a:effectLst/>
                          <a:latin typeface="Arial" panose="020B0604020202020204" pitchFamily="34" charset="0"/>
                          <a:cs typeface="Arial" panose="020B0604020202020204" pitchFamily="34" charset="0"/>
                        </a:rPr>
                        <a:t>Detail Project Report for providing 100% Water supply scheme at Dharamkot Town, Distt. Moga</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a:effectLst/>
                          <a:latin typeface="Arial" panose="020B0604020202020204" pitchFamily="34" charset="0"/>
                          <a:cs typeface="Arial" panose="020B0604020202020204" pitchFamily="34" charset="0"/>
                        </a:rPr>
                        <a:t>M/s Adarsh Traders,</a:t>
                      </a:r>
                      <a:endParaRPr lang="en-IN" sz="700">
                        <a:effectLst/>
                        <a:latin typeface="Arial" panose="020B0604020202020204" pitchFamily="34" charset="0"/>
                        <a:cs typeface="Arial" panose="020B0604020202020204" pitchFamily="34" charset="0"/>
                      </a:endParaRPr>
                    </a:p>
                    <a:p>
                      <a:pPr>
                        <a:spcAft>
                          <a:spcPts val="0"/>
                        </a:spcAft>
                      </a:pPr>
                      <a:r>
                        <a:rPr lang="en-US" sz="700">
                          <a:effectLst/>
                          <a:latin typeface="Arial" panose="020B0604020202020204" pitchFamily="34" charset="0"/>
                          <a:cs typeface="Arial" panose="020B0604020202020204" pitchFamily="34" charset="0"/>
                        </a:rPr>
                        <a:t>Malout.</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5 of 2016-17</a:t>
                      </a:r>
                      <a:endParaRPr lang="en-IN" sz="700" dirty="0">
                        <a:effectLst/>
                        <a:latin typeface="Arial" panose="020B0604020202020204" pitchFamily="34" charset="0"/>
                        <a:cs typeface="Arial" panose="020B0604020202020204" pitchFamily="34" charset="0"/>
                      </a:endParaRPr>
                    </a:p>
                    <a:p>
                      <a:pPr>
                        <a:spcAft>
                          <a:spcPts val="0"/>
                        </a:spcAft>
                      </a:pPr>
                      <a:r>
                        <a:rPr lang="en-US" sz="700" dirty="0" err="1">
                          <a:effectLst/>
                          <a:latin typeface="Arial" panose="020B0604020202020204" pitchFamily="34" charset="0"/>
                          <a:cs typeface="Arial" panose="020B0604020202020204" pitchFamily="34" charset="0"/>
                        </a:rPr>
                        <a:t>Rs</a:t>
                      </a:r>
                      <a:r>
                        <a:rPr lang="en-US" sz="700" dirty="0">
                          <a:effectLst/>
                          <a:latin typeface="Arial" panose="020B0604020202020204" pitchFamily="34" charset="0"/>
                          <a:cs typeface="Arial" panose="020B0604020202020204" pitchFamily="34" charset="0"/>
                        </a:rPr>
                        <a:t>. 90.99 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No.1143 dt:4/5/16</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a:effectLst/>
                          <a:latin typeface="Arial" panose="020B0604020202020204" pitchFamily="34" charset="0"/>
                          <a:cs typeface="Arial" panose="020B0604020202020204" pitchFamily="34" charset="0"/>
                        </a:rPr>
                        <a:t>12/10/2016</a:t>
                      </a:r>
                      <a:endParaRPr lang="en-IN" sz="700">
                        <a:effectLst/>
                        <a:latin typeface="Arial" panose="020B0604020202020204" pitchFamily="34" charset="0"/>
                        <a:cs typeface="Arial" panose="020B0604020202020204" pitchFamily="34" charset="0"/>
                      </a:endParaRPr>
                    </a:p>
                    <a:p>
                      <a:pPr algn="ctr">
                        <a:spcAft>
                          <a:spcPts val="0"/>
                        </a:spcAft>
                      </a:pPr>
                      <a:r>
                        <a:rPr lang="en-US" sz="700">
                          <a:effectLst/>
                          <a:latin typeface="Arial" panose="020B0604020202020204" pitchFamily="34" charset="0"/>
                          <a:cs typeface="Arial" panose="020B0604020202020204" pitchFamily="34" charset="0"/>
                        </a:rPr>
                        <a:t>5 Months</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 </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12/11/16</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 </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err="1">
                          <a:effectLst/>
                          <a:latin typeface="Arial" panose="020B0604020202020204" pitchFamily="34" charset="0"/>
                          <a:cs typeface="Arial" panose="020B0604020202020204" pitchFamily="34" charset="0"/>
                        </a:rPr>
                        <a:t>Dharamkot</a:t>
                      </a:r>
                      <a:r>
                        <a:rPr lang="en-US" sz="700" dirty="0">
                          <a:effectLst/>
                          <a:latin typeface="Arial" panose="020B0604020202020204" pitchFamily="34" charset="0"/>
                          <a:cs typeface="Arial" panose="020B0604020202020204" pitchFamily="34" charset="0"/>
                        </a:rPr>
                        <a:t> W/s</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100mm=5375m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150mm=1950 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connection= 212 No.</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l">
                        <a:spcAft>
                          <a:spcPts val="0"/>
                        </a:spcAft>
                      </a:pPr>
                      <a:r>
                        <a:rPr lang="en-US" sz="700" dirty="0" smtClean="0">
                          <a:effectLst/>
                          <a:latin typeface="Arial" panose="020B0604020202020204" pitchFamily="34" charset="0"/>
                          <a:cs typeface="Arial" panose="020B0604020202020204" pitchFamily="34" charset="0"/>
                        </a:rPr>
                        <a:t>100mm=5486m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150mm=1935m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212 no</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Commissioned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smtClean="0">
                          <a:effectLst/>
                          <a:latin typeface="Arial" panose="020B0604020202020204" pitchFamily="34" charset="0"/>
                          <a:cs typeface="Arial" panose="020B0604020202020204" pitchFamily="34" charset="0"/>
                        </a:rPr>
                        <a:t>90.10 </a:t>
                      </a:r>
                      <a:r>
                        <a:rPr lang="en-US" sz="700" dirty="0">
                          <a:effectLst/>
                          <a:latin typeface="Arial" panose="020B0604020202020204" pitchFamily="34" charset="0"/>
                          <a:cs typeface="Arial" panose="020B0604020202020204" pitchFamily="34" charset="0"/>
                        </a:rPr>
                        <a:t>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Work completed and Final bill Paid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extLst>
                  <a:ext uri="{0D108BD9-81ED-4DB2-BD59-A6C34878D82A}">
                    <a16:rowId xmlns="" xmlns:a16="http://schemas.microsoft.com/office/drawing/2014/main" val="75534298"/>
                  </a:ext>
                </a:extLst>
              </a:tr>
              <a:tr h="430480">
                <a:tc>
                  <a:txBody>
                    <a:bodyPr/>
                    <a:lstStyle/>
                    <a:p>
                      <a:pPr>
                        <a:spcAft>
                          <a:spcPts val="0"/>
                        </a:spcAft>
                      </a:pPr>
                      <a:r>
                        <a:rPr lang="en-US" sz="700" dirty="0">
                          <a:effectLst/>
                          <a:latin typeface="Arial" panose="020B0604020202020204" pitchFamily="34" charset="0"/>
                          <a:cs typeface="Arial" panose="020B0604020202020204" pitchFamily="34" charset="0"/>
                        </a:rPr>
                        <a:t>Detail Project Report for providing 100% Water supply scheme at </a:t>
                      </a:r>
                      <a:r>
                        <a:rPr lang="en-US" sz="700" dirty="0" err="1">
                          <a:effectLst/>
                          <a:latin typeface="Arial" panose="020B0604020202020204" pitchFamily="34" charset="0"/>
                          <a:cs typeface="Arial" panose="020B0604020202020204" pitchFamily="34" charset="0"/>
                        </a:rPr>
                        <a:t>MakhuTown</a:t>
                      </a:r>
                      <a:r>
                        <a:rPr lang="en-US" sz="700" dirty="0">
                          <a:effectLst/>
                          <a:latin typeface="Arial" panose="020B0604020202020204" pitchFamily="34" charset="0"/>
                          <a:cs typeface="Arial" panose="020B0604020202020204" pitchFamily="34" charset="0"/>
                        </a:rPr>
                        <a:t>, </a:t>
                      </a:r>
                      <a:r>
                        <a:rPr lang="en-US" sz="700" dirty="0" err="1">
                          <a:effectLst/>
                          <a:latin typeface="Arial" panose="020B0604020202020204" pitchFamily="34" charset="0"/>
                          <a:cs typeface="Arial" panose="020B0604020202020204" pitchFamily="34" charset="0"/>
                        </a:rPr>
                        <a:t>Distt</a:t>
                      </a:r>
                      <a:r>
                        <a:rPr lang="en-US" sz="700" dirty="0">
                          <a:effectLst/>
                          <a:latin typeface="Arial" panose="020B0604020202020204" pitchFamily="34" charset="0"/>
                          <a:cs typeface="Arial" panose="020B0604020202020204" pitchFamily="34" charset="0"/>
                        </a:rPr>
                        <a:t>. </a:t>
                      </a:r>
                      <a:r>
                        <a:rPr lang="en-US" sz="700" dirty="0" err="1">
                          <a:effectLst/>
                          <a:latin typeface="Arial" panose="020B0604020202020204" pitchFamily="34" charset="0"/>
                          <a:cs typeface="Arial" panose="020B0604020202020204" pitchFamily="34" charset="0"/>
                        </a:rPr>
                        <a:t>Ferozpur</a:t>
                      </a:r>
                      <a:r>
                        <a:rPr lang="en-US" sz="700" dirty="0">
                          <a:effectLst/>
                          <a:latin typeface="Arial" panose="020B0604020202020204" pitchFamily="34" charset="0"/>
                          <a:cs typeface="Arial" panose="020B0604020202020204" pitchFamily="34" charset="0"/>
                        </a:rPr>
                        <a:t> </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a:effectLst/>
                          <a:latin typeface="Arial" panose="020B0604020202020204" pitchFamily="34" charset="0"/>
                          <a:cs typeface="Arial" panose="020B0604020202020204" pitchFamily="34" charset="0"/>
                        </a:rPr>
                        <a:t>Sh. Gurmeet Singh Contractor</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6 of 2016-17 </a:t>
                      </a:r>
                      <a:endParaRPr lang="en-IN" sz="700" dirty="0">
                        <a:effectLst/>
                        <a:latin typeface="Arial" panose="020B0604020202020204" pitchFamily="34" charset="0"/>
                        <a:cs typeface="Arial" panose="020B0604020202020204" pitchFamily="34" charset="0"/>
                      </a:endParaRPr>
                    </a:p>
                    <a:p>
                      <a:pPr>
                        <a:spcAft>
                          <a:spcPts val="0"/>
                        </a:spcAft>
                      </a:pPr>
                      <a:r>
                        <a:rPr lang="en-US" sz="700" dirty="0" err="1">
                          <a:effectLst/>
                          <a:latin typeface="Arial" panose="020B0604020202020204" pitchFamily="34" charset="0"/>
                          <a:cs typeface="Arial" panose="020B0604020202020204" pitchFamily="34" charset="0"/>
                        </a:rPr>
                        <a:t>Rs</a:t>
                      </a:r>
                      <a:r>
                        <a:rPr lang="en-US" sz="700" dirty="0">
                          <a:effectLst/>
                          <a:latin typeface="Arial" panose="020B0604020202020204" pitchFamily="34" charset="0"/>
                          <a:cs typeface="Arial" panose="020B0604020202020204" pitchFamily="34" charset="0"/>
                        </a:rPr>
                        <a:t>. 71.39 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No. 1422</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dt.1/6/16</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15/6/16</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14/12/16 </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6 months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a:effectLst/>
                          <a:latin typeface="Arial" panose="020B0604020202020204" pitchFamily="34" charset="0"/>
                          <a:cs typeface="Arial" panose="020B0604020202020204" pitchFamily="34" charset="0"/>
                        </a:rPr>
                        <a:t>Makhu W/S</a:t>
                      </a:r>
                      <a:endParaRPr lang="en-IN" sz="700">
                        <a:effectLst/>
                        <a:latin typeface="Arial" panose="020B0604020202020204" pitchFamily="34" charset="0"/>
                        <a:cs typeface="Arial" panose="020B0604020202020204" pitchFamily="34" charset="0"/>
                      </a:endParaRPr>
                    </a:p>
                    <a:p>
                      <a:pPr>
                        <a:spcAft>
                          <a:spcPts val="0"/>
                        </a:spcAft>
                      </a:pPr>
                      <a:r>
                        <a:rPr lang="en-US" sz="700">
                          <a:effectLst/>
                          <a:latin typeface="Arial" panose="020B0604020202020204" pitchFamily="34" charset="0"/>
                          <a:cs typeface="Arial" panose="020B0604020202020204" pitchFamily="34" charset="0"/>
                        </a:rPr>
                        <a:t>100 mm= 4348 mtr</a:t>
                      </a:r>
                      <a:endParaRPr lang="en-IN" sz="700">
                        <a:effectLst/>
                        <a:latin typeface="Arial" panose="020B0604020202020204" pitchFamily="34" charset="0"/>
                        <a:cs typeface="Arial" panose="020B0604020202020204" pitchFamily="34" charset="0"/>
                      </a:endParaRPr>
                    </a:p>
                    <a:p>
                      <a:pPr>
                        <a:spcAft>
                          <a:spcPts val="0"/>
                        </a:spcAft>
                      </a:pPr>
                      <a:r>
                        <a:rPr lang="en-US" sz="700">
                          <a:effectLst/>
                          <a:latin typeface="Arial" panose="020B0604020202020204" pitchFamily="34" charset="0"/>
                          <a:cs typeface="Arial" panose="020B0604020202020204" pitchFamily="34" charset="0"/>
                        </a:rPr>
                        <a:t>150 mm=910mtr</a:t>
                      </a:r>
                      <a:endParaRPr lang="en-IN" sz="700">
                        <a:effectLst/>
                        <a:latin typeface="Arial" panose="020B0604020202020204" pitchFamily="34" charset="0"/>
                        <a:cs typeface="Arial" panose="020B0604020202020204" pitchFamily="34" charset="0"/>
                      </a:endParaRPr>
                    </a:p>
                    <a:p>
                      <a:pPr>
                        <a:spcAft>
                          <a:spcPts val="0"/>
                        </a:spcAft>
                      </a:pPr>
                      <a:r>
                        <a:rPr lang="en-US" sz="700">
                          <a:effectLst/>
                          <a:latin typeface="Arial" panose="020B0604020202020204" pitchFamily="34" charset="0"/>
                          <a:cs typeface="Arial" panose="020B0604020202020204" pitchFamily="34" charset="0"/>
                        </a:rPr>
                        <a:t>connection= 167 No</a:t>
                      </a:r>
                      <a:endParaRPr lang="en-IN" sz="700">
                        <a:effectLst/>
                        <a:latin typeface="Arial" panose="020B0604020202020204" pitchFamily="34" charset="0"/>
                        <a:cs typeface="Arial" panose="020B0604020202020204" pitchFamily="34" charset="0"/>
                      </a:endParaRPr>
                    </a:p>
                    <a:p>
                      <a:pPr>
                        <a:spcAft>
                          <a:spcPts val="0"/>
                        </a:spcAft>
                      </a:pPr>
                      <a:r>
                        <a:rPr lang="en-US" sz="700">
                          <a:effectLst/>
                          <a:latin typeface="Arial" panose="020B0604020202020204" pitchFamily="34" charset="0"/>
                          <a:cs typeface="Arial" panose="020B0604020202020204" pitchFamily="34" charset="0"/>
                        </a:rPr>
                        <a:t>Roads =319sqm</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l">
                        <a:spcAft>
                          <a:spcPts val="0"/>
                        </a:spcAft>
                      </a:pPr>
                      <a:r>
                        <a:rPr lang="en-US" sz="700" dirty="0" smtClean="0">
                          <a:effectLst/>
                          <a:latin typeface="Arial" panose="020B0604020202020204" pitchFamily="34" charset="0"/>
                          <a:cs typeface="Arial" panose="020B0604020202020204" pitchFamily="34" charset="0"/>
                        </a:rPr>
                        <a:t>100mm=4347m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150mm=907m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167 no</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933 </a:t>
                      </a:r>
                      <a:r>
                        <a:rPr lang="en-US" sz="700" dirty="0" err="1">
                          <a:effectLst/>
                          <a:latin typeface="Arial" panose="020B0604020202020204" pitchFamily="34" charset="0"/>
                          <a:cs typeface="Arial" panose="020B0604020202020204" pitchFamily="34" charset="0"/>
                        </a:rPr>
                        <a:t>sqm</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Commissioned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smtClean="0">
                          <a:effectLst/>
                          <a:latin typeface="Arial" panose="020B0604020202020204" pitchFamily="34" charset="0"/>
                          <a:cs typeface="Arial" panose="020B0604020202020204" pitchFamily="34" charset="0"/>
                        </a:rPr>
                        <a:t>67.81 </a:t>
                      </a:r>
                      <a:r>
                        <a:rPr lang="en-US" sz="700" dirty="0">
                          <a:effectLst/>
                          <a:latin typeface="Arial" panose="020B0604020202020204" pitchFamily="34" charset="0"/>
                          <a:cs typeface="Arial" panose="020B0604020202020204" pitchFamily="34" charset="0"/>
                        </a:rPr>
                        <a:t>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Work completed and Final bill Paid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extLst>
                  <a:ext uri="{0D108BD9-81ED-4DB2-BD59-A6C34878D82A}">
                    <a16:rowId xmlns="" xmlns:a16="http://schemas.microsoft.com/office/drawing/2014/main" val="1177137135"/>
                  </a:ext>
                </a:extLst>
              </a:tr>
              <a:tr h="577473">
                <a:tc>
                  <a:txBody>
                    <a:bodyPr/>
                    <a:lstStyle/>
                    <a:p>
                      <a:pPr>
                        <a:spcAft>
                          <a:spcPts val="0"/>
                        </a:spcAft>
                      </a:pPr>
                      <a:r>
                        <a:rPr lang="en-US" sz="700" dirty="0">
                          <a:effectLst/>
                          <a:latin typeface="Arial" panose="020B0604020202020204" pitchFamily="34" charset="0"/>
                          <a:cs typeface="Arial" panose="020B0604020202020204" pitchFamily="34" charset="0"/>
                        </a:rPr>
                        <a:t>Detail Project Report for providing 100% Water supply scheme at </a:t>
                      </a:r>
                      <a:r>
                        <a:rPr lang="en-US" sz="700" dirty="0" err="1">
                          <a:effectLst/>
                          <a:latin typeface="Arial" panose="020B0604020202020204" pitchFamily="34" charset="0"/>
                          <a:cs typeface="Arial" panose="020B0604020202020204" pitchFamily="34" charset="0"/>
                        </a:rPr>
                        <a:t>Nihal</a:t>
                      </a:r>
                      <a:r>
                        <a:rPr lang="en-US" sz="700" dirty="0">
                          <a:effectLst/>
                          <a:latin typeface="Arial" panose="020B0604020202020204" pitchFamily="34" charset="0"/>
                          <a:cs typeface="Arial" panose="020B0604020202020204" pitchFamily="34" charset="0"/>
                        </a:rPr>
                        <a:t> Singh </a:t>
                      </a:r>
                      <a:r>
                        <a:rPr lang="en-US" sz="700" dirty="0" err="1">
                          <a:effectLst/>
                          <a:latin typeface="Arial" panose="020B0604020202020204" pitchFamily="34" charset="0"/>
                          <a:cs typeface="Arial" panose="020B0604020202020204" pitchFamily="34" charset="0"/>
                        </a:rPr>
                        <a:t>walaTown</a:t>
                      </a:r>
                      <a:r>
                        <a:rPr lang="en-US" sz="700" dirty="0">
                          <a:effectLst/>
                          <a:latin typeface="Arial" panose="020B0604020202020204" pitchFamily="34" charset="0"/>
                          <a:cs typeface="Arial" panose="020B0604020202020204" pitchFamily="34" charset="0"/>
                        </a:rPr>
                        <a:t>, </a:t>
                      </a:r>
                      <a:r>
                        <a:rPr lang="en-US" sz="700" dirty="0" err="1">
                          <a:effectLst/>
                          <a:latin typeface="Arial" panose="020B0604020202020204" pitchFamily="34" charset="0"/>
                          <a:cs typeface="Arial" panose="020B0604020202020204" pitchFamily="34" charset="0"/>
                        </a:rPr>
                        <a:t>Distt</a:t>
                      </a:r>
                      <a:r>
                        <a:rPr lang="en-US" sz="700" dirty="0">
                          <a:effectLst/>
                          <a:latin typeface="Arial" panose="020B0604020202020204" pitchFamily="34" charset="0"/>
                          <a:cs typeface="Arial" panose="020B0604020202020204" pitchFamily="34" charset="0"/>
                        </a:rPr>
                        <a:t>. MOGA </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a:effectLst/>
                          <a:latin typeface="Arial" panose="020B0604020202020204" pitchFamily="34" charset="0"/>
                          <a:cs typeface="Arial" panose="020B0604020202020204" pitchFamily="34" charset="0"/>
                        </a:rPr>
                        <a:t>Sh. Rajesh Kumar Midha Contractor,</a:t>
                      </a:r>
                      <a:endParaRPr lang="en-IN" sz="700">
                        <a:effectLst/>
                        <a:latin typeface="Arial" panose="020B0604020202020204" pitchFamily="34" charset="0"/>
                        <a:cs typeface="Arial" panose="020B0604020202020204" pitchFamily="34" charset="0"/>
                      </a:endParaRPr>
                    </a:p>
                    <a:p>
                      <a:pPr>
                        <a:spcAft>
                          <a:spcPts val="0"/>
                        </a:spcAft>
                      </a:pPr>
                      <a:r>
                        <a:rPr lang="en-US" sz="700">
                          <a:effectLst/>
                          <a:latin typeface="Arial" panose="020B0604020202020204" pitchFamily="34" charset="0"/>
                          <a:cs typeface="Arial" panose="020B0604020202020204" pitchFamily="34" charset="0"/>
                        </a:rPr>
                        <a:t>Abohar</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2016-17 </a:t>
                      </a:r>
                      <a:endParaRPr lang="en-IN" sz="700" dirty="0">
                        <a:effectLst/>
                        <a:latin typeface="Arial" panose="020B0604020202020204" pitchFamily="34" charset="0"/>
                        <a:cs typeface="Arial" panose="020B0604020202020204" pitchFamily="34" charset="0"/>
                      </a:endParaRPr>
                    </a:p>
                    <a:p>
                      <a:pPr>
                        <a:spcAft>
                          <a:spcPts val="0"/>
                        </a:spcAft>
                      </a:pPr>
                      <a:r>
                        <a:rPr lang="en-US" sz="700" dirty="0" err="1">
                          <a:effectLst/>
                          <a:latin typeface="Arial" panose="020B0604020202020204" pitchFamily="34" charset="0"/>
                          <a:cs typeface="Arial" panose="020B0604020202020204" pitchFamily="34" charset="0"/>
                        </a:rPr>
                        <a:t>Rs</a:t>
                      </a:r>
                      <a:r>
                        <a:rPr lang="en-US" sz="700" dirty="0">
                          <a:effectLst/>
                          <a:latin typeface="Arial" panose="020B0604020202020204" pitchFamily="34" charset="0"/>
                          <a:cs typeface="Arial" panose="020B0604020202020204" pitchFamily="34" charset="0"/>
                        </a:rPr>
                        <a:t>. 197.88 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No. 2493</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dt.16.9.16</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15.1.17</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4months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err="1">
                          <a:effectLst/>
                          <a:latin typeface="Arial" panose="020B0604020202020204" pitchFamily="34" charset="0"/>
                          <a:cs typeface="Arial" panose="020B0604020202020204" pitchFamily="34" charset="0"/>
                        </a:rPr>
                        <a:t>NihalSingh</a:t>
                      </a:r>
                      <a:r>
                        <a:rPr lang="en-US" sz="700" dirty="0">
                          <a:effectLst/>
                          <a:latin typeface="Arial" panose="020B0604020202020204" pitchFamily="34" charset="0"/>
                          <a:cs typeface="Arial" panose="020B0604020202020204" pitchFamily="34" charset="0"/>
                        </a:rPr>
                        <a:t> W/S</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100 mm= 12803 </a:t>
                      </a:r>
                      <a:r>
                        <a:rPr lang="en-US" sz="700" dirty="0" err="1">
                          <a:effectLst/>
                          <a:latin typeface="Arial" panose="020B0604020202020204" pitchFamily="34" charset="0"/>
                          <a:cs typeface="Arial" panose="020B0604020202020204" pitchFamily="34" charset="0"/>
                        </a:rPr>
                        <a:t>mtr</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150 mm=465mtr</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200mm=</a:t>
                      </a:r>
                      <a:r>
                        <a:rPr lang="en-US" sz="700" u="sng" dirty="0">
                          <a:effectLst/>
                          <a:latin typeface="Arial" panose="020B0604020202020204" pitchFamily="34" charset="0"/>
                          <a:cs typeface="Arial" panose="020B0604020202020204" pitchFamily="34" charset="0"/>
                        </a:rPr>
                        <a:t>540mtr</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           </a:t>
                      </a:r>
                      <a:r>
                        <a:rPr lang="en-US" sz="700" u="sng" dirty="0">
                          <a:effectLst/>
                          <a:latin typeface="Arial" panose="020B0604020202020204" pitchFamily="34" charset="0"/>
                          <a:cs typeface="Arial" panose="020B0604020202020204" pitchFamily="34" charset="0"/>
                        </a:rPr>
                        <a:t>13808mtr</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connection= 500 No</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Roads =1556 </a:t>
                      </a:r>
                      <a:r>
                        <a:rPr lang="en-US" sz="700" dirty="0" err="1">
                          <a:effectLst/>
                          <a:latin typeface="Arial" panose="020B0604020202020204" pitchFamily="34" charset="0"/>
                          <a:cs typeface="Arial" panose="020B0604020202020204" pitchFamily="34" charset="0"/>
                        </a:rPr>
                        <a:t>sqm</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l">
                        <a:spcAft>
                          <a:spcPts val="0"/>
                        </a:spcAft>
                      </a:pPr>
                      <a:r>
                        <a:rPr lang="en-US" sz="700" dirty="0" smtClean="0">
                          <a:effectLst/>
                          <a:latin typeface="Arial" panose="020B0604020202020204" pitchFamily="34" charset="0"/>
                          <a:cs typeface="Arial" panose="020B0604020202020204" pitchFamily="34" charset="0"/>
                        </a:rPr>
                        <a:t>100mm=12759mtr</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smtClean="0">
                          <a:effectLst/>
                          <a:latin typeface="Arial" panose="020B0604020202020204" pitchFamily="34" charset="0"/>
                          <a:cs typeface="Arial" panose="020B0604020202020204" pitchFamily="34" charset="0"/>
                        </a:rPr>
                        <a:t>150 </a:t>
                      </a:r>
                      <a:r>
                        <a:rPr lang="en-US" sz="700" dirty="0">
                          <a:effectLst/>
                          <a:latin typeface="Arial" panose="020B0604020202020204" pitchFamily="34" charset="0"/>
                          <a:cs typeface="Arial" panose="020B0604020202020204" pitchFamily="34" charset="0"/>
                        </a:rPr>
                        <a:t>mm=464mtr</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200mm=</a:t>
                      </a:r>
                      <a:r>
                        <a:rPr lang="en-US" sz="700" u="sng" dirty="0">
                          <a:effectLst/>
                          <a:latin typeface="Arial" panose="020B0604020202020204" pitchFamily="34" charset="0"/>
                          <a:cs typeface="Arial" panose="020B0604020202020204" pitchFamily="34" charset="0"/>
                        </a:rPr>
                        <a:t>540mtr</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            13763mtr</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520 Nos</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2861 </a:t>
                      </a:r>
                      <a:r>
                        <a:rPr lang="en-US" sz="700" dirty="0" err="1">
                          <a:effectLst/>
                          <a:latin typeface="Arial" panose="020B0604020202020204" pitchFamily="34" charset="0"/>
                          <a:cs typeface="Arial" panose="020B0604020202020204" pitchFamily="34" charset="0"/>
                        </a:rPr>
                        <a:t>sqm</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Commissioned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175.36 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Work completed and Final bill Paid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extLst>
                  <a:ext uri="{0D108BD9-81ED-4DB2-BD59-A6C34878D82A}">
                    <a16:rowId xmlns="" xmlns:a16="http://schemas.microsoft.com/office/drawing/2014/main" val="3101849229"/>
                  </a:ext>
                </a:extLst>
              </a:tr>
              <a:tr h="503976">
                <a:tc>
                  <a:txBody>
                    <a:bodyPr/>
                    <a:lstStyle/>
                    <a:p>
                      <a:pPr>
                        <a:spcAft>
                          <a:spcPts val="0"/>
                        </a:spcAft>
                      </a:pPr>
                      <a:r>
                        <a:rPr lang="en-US" sz="700" dirty="0">
                          <a:effectLst/>
                          <a:latin typeface="Arial" panose="020B0604020202020204" pitchFamily="34" charset="0"/>
                          <a:cs typeface="Arial" panose="020B0604020202020204" pitchFamily="34" charset="0"/>
                        </a:rPr>
                        <a:t>Detail Project Report for providing sewerage scheme in balance area Domestic sewer connection at </a:t>
                      </a:r>
                      <a:r>
                        <a:rPr lang="en-US" sz="700" dirty="0" err="1">
                          <a:effectLst/>
                          <a:latin typeface="Arial" panose="020B0604020202020204" pitchFamily="34" charset="0"/>
                          <a:cs typeface="Arial" panose="020B0604020202020204" pitchFamily="34" charset="0"/>
                        </a:rPr>
                        <a:t>Dharamkot</a:t>
                      </a:r>
                      <a:r>
                        <a:rPr lang="en-US" sz="700" dirty="0">
                          <a:effectLst/>
                          <a:latin typeface="Arial" panose="020B0604020202020204" pitchFamily="34" charset="0"/>
                          <a:cs typeface="Arial" panose="020B0604020202020204" pitchFamily="34" charset="0"/>
                        </a:rPr>
                        <a:t> Town, </a:t>
                      </a:r>
                      <a:r>
                        <a:rPr lang="en-US" sz="700" dirty="0" err="1">
                          <a:effectLst/>
                          <a:latin typeface="Arial" panose="020B0604020202020204" pitchFamily="34" charset="0"/>
                          <a:cs typeface="Arial" panose="020B0604020202020204" pitchFamily="34" charset="0"/>
                        </a:rPr>
                        <a:t>Distt</a:t>
                      </a:r>
                      <a:r>
                        <a:rPr lang="en-US" sz="700" dirty="0">
                          <a:effectLst/>
                          <a:latin typeface="Arial" panose="020B0604020202020204" pitchFamily="34" charset="0"/>
                          <a:cs typeface="Arial" panose="020B0604020202020204" pitchFamily="34" charset="0"/>
                        </a:rPr>
                        <a:t>. </a:t>
                      </a:r>
                      <a:r>
                        <a:rPr lang="en-US" sz="700" dirty="0" err="1">
                          <a:effectLst/>
                          <a:latin typeface="Arial" panose="020B0604020202020204" pitchFamily="34" charset="0"/>
                          <a:cs typeface="Arial" panose="020B0604020202020204" pitchFamily="34" charset="0"/>
                        </a:rPr>
                        <a:t>Moga</a:t>
                      </a:r>
                      <a:r>
                        <a:rPr lang="en-US" sz="700" dirty="0">
                          <a:effectLst/>
                          <a:latin typeface="Arial" panose="020B0604020202020204" pitchFamily="34" charset="0"/>
                          <a:cs typeface="Arial" panose="020B0604020202020204" pitchFamily="34" charset="0"/>
                        </a:rPr>
                        <a:t>.</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M/s </a:t>
                      </a:r>
                      <a:r>
                        <a:rPr lang="en-US" sz="700" dirty="0" err="1">
                          <a:effectLst/>
                          <a:latin typeface="Arial" panose="020B0604020202020204" pitchFamily="34" charset="0"/>
                          <a:cs typeface="Arial" panose="020B0604020202020204" pitchFamily="34" charset="0"/>
                        </a:rPr>
                        <a:t>S</a:t>
                      </a:r>
                      <a:r>
                        <a:rPr lang="en-US" sz="700" dirty="0">
                          <a:effectLst/>
                          <a:latin typeface="Arial" panose="020B0604020202020204" pitchFamily="34" charset="0"/>
                          <a:cs typeface="Arial" panose="020B0604020202020204" pitchFamily="34" charset="0"/>
                        </a:rPr>
                        <a:t> R Builders &amp; exporters Patiala</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2016-17</a:t>
                      </a:r>
                      <a:endParaRPr lang="en-IN" sz="700" dirty="0">
                        <a:effectLst/>
                        <a:latin typeface="Arial" panose="020B0604020202020204" pitchFamily="34" charset="0"/>
                        <a:cs typeface="Arial" panose="020B0604020202020204" pitchFamily="34" charset="0"/>
                      </a:endParaRPr>
                    </a:p>
                    <a:p>
                      <a:pPr>
                        <a:spcAft>
                          <a:spcPts val="0"/>
                        </a:spcAft>
                      </a:pPr>
                      <a:r>
                        <a:rPr lang="en-US" sz="700" dirty="0" err="1">
                          <a:effectLst/>
                          <a:latin typeface="Arial" panose="020B0604020202020204" pitchFamily="34" charset="0"/>
                          <a:cs typeface="Arial" panose="020B0604020202020204" pitchFamily="34" charset="0"/>
                        </a:rPr>
                        <a:t>Rs</a:t>
                      </a:r>
                      <a:r>
                        <a:rPr lang="en-US" sz="700" dirty="0">
                          <a:effectLst/>
                          <a:latin typeface="Arial" panose="020B0604020202020204" pitchFamily="34" charset="0"/>
                          <a:cs typeface="Arial" panose="020B0604020202020204" pitchFamily="34" charset="0"/>
                        </a:rPr>
                        <a:t>. 130.41 Lacs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No.2327dt:</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15.9.16</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14/1/2017</a:t>
                      </a:r>
                      <a:endParaRPr lang="en-IN" sz="700" dirty="0">
                        <a:effectLst/>
                        <a:latin typeface="Arial" panose="020B0604020202020204" pitchFamily="34" charset="0"/>
                        <a:cs typeface="Arial" panose="020B0604020202020204" pitchFamily="34" charset="0"/>
                      </a:endParaRPr>
                    </a:p>
                    <a:p>
                      <a:pPr algn="ctr">
                        <a:spcAft>
                          <a:spcPts val="0"/>
                        </a:spcAft>
                      </a:pPr>
                      <a:r>
                        <a:rPr lang="en-US" sz="700" dirty="0">
                          <a:effectLst/>
                          <a:latin typeface="Arial" panose="020B0604020202020204" pitchFamily="34" charset="0"/>
                          <a:cs typeface="Arial" panose="020B0604020202020204" pitchFamily="34" charset="0"/>
                        </a:rPr>
                        <a:t>4 Months</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a:effectLst/>
                          <a:latin typeface="Arial" panose="020B0604020202020204" pitchFamily="34" charset="0"/>
                          <a:cs typeface="Arial" panose="020B0604020202020204" pitchFamily="34" charset="0"/>
                        </a:rPr>
                        <a:t> </a:t>
                      </a:r>
                      <a:endParaRPr lang="en-IN" sz="700">
                        <a:effectLst/>
                        <a:latin typeface="Arial" panose="020B0604020202020204" pitchFamily="34" charset="0"/>
                        <a:cs typeface="Arial" panose="020B0604020202020204" pitchFamily="34" charset="0"/>
                      </a:endParaRPr>
                    </a:p>
                    <a:p>
                      <a:pPr>
                        <a:spcAft>
                          <a:spcPts val="0"/>
                        </a:spcAft>
                      </a:pPr>
                      <a:r>
                        <a:rPr lang="en-US" sz="700">
                          <a:effectLst/>
                          <a:latin typeface="Arial" panose="020B0604020202020204" pitchFamily="34" charset="0"/>
                          <a:cs typeface="Arial" panose="020B0604020202020204" pitchFamily="34" charset="0"/>
                        </a:rPr>
                        <a:t> </a:t>
                      </a:r>
                      <a:endParaRPr lang="en-IN" sz="700">
                        <a:effectLst/>
                        <a:latin typeface="Arial" panose="020B0604020202020204" pitchFamily="34" charset="0"/>
                        <a:cs typeface="Arial" panose="020B0604020202020204" pitchFamily="34" charset="0"/>
                      </a:endParaRPr>
                    </a:p>
                    <a:p>
                      <a:pPr algn="ctr">
                        <a:spcAft>
                          <a:spcPts val="0"/>
                        </a:spcAft>
                      </a:pPr>
                      <a:r>
                        <a:rPr lang="en-US" sz="700">
                          <a:effectLst/>
                          <a:latin typeface="Arial" panose="020B0604020202020204" pitchFamily="34" charset="0"/>
                          <a:cs typeface="Arial" panose="020B0604020202020204" pitchFamily="34" charset="0"/>
                        </a:rPr>
                        <a:t>15.03.2017</a:t>
                      </a:r>
                      <a:endParaRPr lang="en-IN" sz="70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err="1">
                          <a:effectLst/>
                          <a:latin typeface="Arial" panose="020B0604020202020204" pitchFamily="34" charset="0"/>
                          <a:cs typeface="Arial" panose="020B0604020202020204" pitchFamily="34" charset="0"/>
                        </a:rPr>
                        <a:t>Dharamkot</a:t>
                      </a:r>
                      <a:r>
                        <a:rPr lang="en-US" sz="700" dirty="0">
                          <a:effectLst/>
                          <a:latin typeface="Arial" panose="020B0604020202020204" pitchFamily="34" charset="0"/>
                          <a:cs typeface="Arial" panose="020B0604020202020204" pitchFamily="34" charset="0"/>
                        </a:rPr>
                        <a:t> Sewer </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200mm=2931m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250mm=1243m,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300mm= 396m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400mm=</a:t>
                      </a:r>
                      <a:r>
                        <a:rPr lang="en-US" sz="700" u="sng" dirty="0">
                          <a:effectLst/>
                          <a:latin typeface="Arial" panose="020B0604020202020204" pitchFamily="34" charset="0"/>
                          <a:cs typeface="Arial" panose="020B0604020202020204" pitchFamily="34" charset="0"/>
                        </a:rPr>
                        <a:t>991m</a:t>
                      </a:r>
                      <a:endParaRPr lang="en-IN" sz="700" dirty="0">
                        <a:effectLst/>
                        <a:latin typeface="Arial" panose="020B0604020202020204" pitchFamily="34" charset="0"/>
                        <a:cs typeface="Arial" panose="020B0604020202020204" pitchFamily="34" charset="0"/>
                      </a:endParaRPr>
                    </a:p>
                    <a:p>
                      <a:pPr>
                        <a:spcAft>
                          <a:spcPts val="0"/>
                        </a:spcAft>
                      </a:pPr>
                      <a:r>
                        <a:rPr lang="en-US" sz="700" dirty="0">
                          <a:effectLst/>
                          <a:latin typeface="Arial" panose="020B0604020202020204" pitchFamily="34" charset="0"/>
                          <a:cs typeface="Arial" panose="020B0604020202020204" pitchFamily="34" charset="0"/>
                        </a:rPr>
                        <a:t>Roads =3042 </a:t>
                      </a:r>
                      <a:r>
                        <a:rPr lang="en-US" sz="700" dirty="0" err="1" smtClean="0">
                          <a:effectLst/>
                          <a:latin typeface="Arial" panose="020B0604020202020204" pitchFamily="34" charset="0"/>
                          <a:cs typeface="Arial" panose="020B0604020202020204" pitchFamily="34" charset="0"/>
                        </a:rPr>
                        <a:t>sqm</a:t>
                      </a:r>
                      <a:endParaRPr lang="en-IN" sz="700" dirty="0">
                        <a:effectLst/>
                        <a:latin typeface="Arial" panose="020B0604020202020204" pitchFamily="34"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l">
                        <a:spcAft>
                          <a:spcPts val="0"/>
                        </a:spcAft>
                      </a:pPr>
                      <a:r>
                        <a:rPr lang="en-US" sz="700" dirty="0" smtClean="0">
                          <a:effectLst/>
                          <a:latin typeface="Arial" panose="020B0604020202020204" pitchFamily="34" charset="0"/>
                          <a:cs typeface="Arial" panose="020B0604020202020204" pitchFamily="34" charset="0"/>
                        </a:rPr>
                        <a:t>200mm </a:t>
                      </a:r>
                      <a:r>
                        <a:rPr lang="en-US" sz="700" dirty="0">
                          <a:effectLst/>
                          <a:latin typeface="Arial" panose="020B0604020202020204" pitchFamily="34" charset="0"/>
                          <a:cs typeface="Arial" panose="020B0604020202020204" pitchFamily="34" charset="0"/>
                        </a:rPr>
                        <a:t>=2945m</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250mm =905</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400mm=</a:t>
                      </a:r>
                      <a:r>
                        <a:rPr lang="en-US" sz="700" u="sng" dirty="0">
                          <a:effectLst/>
                          <a:latin typeface="Arial" panose="020B0604020202020204" pitchFamily="34" charset="0"/>
                          <a:cs typeface="Arial" panose="020B0604020202020204" pitchFamily="34" charset="0"/>
                        </a:rPr>
                        <a:t>949mtr</a:t>
                      </a:r>
                      <a:endParaRPr lang="en-IN" sz="700" dirty="0">
                        <a:effectLst/>
                        <a:latin typeface="Arial" panose="020B0604020202020204" pitchFamily="34" charset="0"/>
                        <a:cs typeface="Arial" panose="020B0604020202020204" pitchFamily="34" charset="0"/>
                      </a:endParaRPr>
                    </a:p>
                    <a:p>
                      <a:pPr algn="l">
                        <a:spcAft>
                          <a:spcPts val="0"/>
                        </a:spcAft>
                      </a:pPr>
                      <a:r>
                        <a:rPr lang="en-US" sz="700" dirty="0">
                          <a:effectLst/>
                          <a:latin typeface="Arial" panose="020B0604020202020204" pitchFamily="34" charset="0"/>
                          <a:cs typeface="Arial" panose="020B0604020202020204" pitchFamily="34" charset="0"/>
                        </a:rPr>
                        <a:t>2775 </a:t>
                      </a:r>
                      <a:r>
                        <a:rPr lang="en-US" sz="700" dirty="0" err="1" smtClean="0">
                          <a:effectLst/>
                          <a:latin typeface="Arial" panose="020B0604020202020204" pitchFamily="34" charset="0"/>
                          <a:cs typeface="Arial" panose="020B0604020202020204" pitchFamily="34" charset="0"/>
                        </a:rPr>
                        <a:t>sqm</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a:effectLst/>
                          <a:latin typeface="Arial" panose="020B0604020202020204" pitchFamily="34" charset="0"/>
                          <a:cs typeface="Arial" panose="020B0604020202020204" pitchFamily="34" charset="0"/>
                        </a:rPr>
                        <a:t>Commissioned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lgn="ctr">
                        <a:spcAft>
                          <a:spcPts val="0"/>
                        </a:spcAft>
                      </a:pPr>
                      <a:r>
                        <a:rPr lang="en-US" sz="700" dirty="0" smtClean="0">
                          <a:effectLst/>
                          <a:latin typeface="Arial" panose="020B0604020202020204" pitchFamily="34" charset="0"/>
                          <a:cs typeface="Arial" panose="020B0604020202020204" pitchFamily="34" charset="0"/>
                        </a:rPr>
                        <a:t>110.54 </a:t>
                      </a:r>
                      <a:r>
                        <a:rPr lang="en-US" sz="700" dirty="0">
                          <a:effectLst/>
                          <a:latin typeface="Arial" panose="020B0604020202020204" pitchFamily="34" charset="0"/>
                          <a:cs typeface="Arial" panose="020B0604020202020204" pitchFamily="34" charset="0"/>
                        </a:rPr>
                        <a:t>lac</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tc>
                  <a:txBody>
                    <a:bodyPr/>
                    <a:lstStyle/>
                    <a:p>
                      <a:pPr>
                        <a:spcAft>
                          <a:spcPts val="0"/>
                        </a:spcAft>
                      </a:pPr>
                      <a:r>
                        <a:rPr lang="en-US" sz="700" dirty="0">
                          <a:effectLst/>
                          <a:latin typeface="Arial" panose="020B0604020202020204" pitchFamily="34" charset="0"/>
                          <a:cs typeface="Arial" panose="020B0604020202020204" pitchFamily="34" charset="0"/>
                        </a:rPr>
                        <a:t>Work completed and Final bill Paid</a:t>
                      </a:r>
                      <a:endParaRPr lang="en-IN" sz="700" dirty="0">
                        <a:effectLst/>
                        <a:latin typeface="Arial" panose="020B0604020202020204" pitchFamily="34" charset="0"/>
                        <a:ea typeface="Times New Roman" panose="02020603050405020304" pitchFamily="18" charset="0"/>
                        <a:cs typeface="Arial" panose="020B0604020202020204" pitchFamily="34" charset="0"/>
                      </a:endParaRPr>
                    </a:p>
                  </a:txBody>
                  <a:tcPr marL="45720" marR="45720" anchor="ct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tcPr>
                </a:tc>
                <a:extLst>
                  <a:ext uri="{0D108BD9-81ED-4DB2-BD59-A6C34878D82A}">
                    <a16:rowId xmlns="" xmlns:a16="http://schemas.microsoft.com/office/drawing/2014/main" val="106584692"/>
                  </a:ext>
                </a:extLst>
              </a:tr>
            </a:tbl>
          </a:graphicData>
        </a:graphic>
      </p:graphicFrame>
      <p:sp>
        <p:nvSpPr>
          <p:cNvPr id="6" name="Rectangle 5"/>
          <p:cNvSpPr/>
          <p:nvPr/>
        </p:nvSpPr>
        <p:spPr>
          <a:xfrm>
            <a:off x="1377596" y="6138848"/>
            <a:ext cx="7224360" cy="415498"/>
          </a:xfrm>
          <a:prstGeom prst="rect">
            <a:avLst/>
          </a:prstGeom>
        </p:spPr>
        <p:txBody>
          <a:bodyPr wrap="square">
            <a:spAutoFit/>
          </a:bodyPr>
          <a:lstStyle/>
          <a:p>
            <a:pPr>
              <a:spcAft>
                <a:spcPts val="0"/>
              </a:spcAft>
            </a:pPr>
            <a:r>
              <a:rPr lang="en-US" sz="700" dirty="0">
                <a:latin typeface="Arial" panose="020B0604020202020204" pitchFamily="34" charset="0"/>
                <a:ea typeface="Times New Roman" panose="02020603050405020304" pitchFamily="18" charset="0"/>
                <a:cs typeface="Arial" panose="020B0604020202020204" pitchFamily="34" charset="0"/>
              </a:rPr>
              <a:t>1. Certified that all water supply &amp; sewerage lines are commissioned and are in running condition.		</a:t>
            </a:r>
            <a:endParaRPr lang="en-IN" sz="700" dirty="0">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US" sz="700" dirty="0">
                <a:latin typeface="Arial" panose="020B0604020202020204" pitchFamily="34" charset="0"/>
                <a:ea typeface="Times New Roman" panose="02020603050405020304" pitchFamily="18" charset="0"/>
                <a:cs typeface="Arial" panose="020B0604020202020204" pitchFamily="34" charset="0"/>
              </a:rPr>
              <a:t>2. Certified that no gap/missing links are left.</a:t>
            </a:r>
            <a:endParaRPr lang="en-IN" sz="700" dirty="0">
              <a:latin typeface="Arial" panose="020B0604020202020204" pitchFamily="34" charset="0"/>
              <a:ea typeface="Times New Roman" panose="02020603050405020304" pitchFamily="18" charset="0"/>
              <a:cs typeface="Arial" panose="020B0604020202020204" pitchFamily="34" charset="0"/>
            </a:endParaRPr>
          </a:p>
          <a:p>
            <a:r>
              <a:rPr lang="en-US" sz="700" dirty="0">
                <a:latin typeface="Arial" panose="020B0604020202020204" pitchFamily="34" charset="0"/>
                <a:ea typeface="Times New Roman" panose="02020603050405020304" pitchFamily="18" charset="0"/>
                <a:cs typeface="Arial" panose="020B0604020202020204" pitchFamily="34" charset="0"/>
              </a:rPr>
              <a:t>3. Certified that there is no other completed works under urban mission in jurisdiction of this office.	</a:t>
            </a:r>
            <a:endParaRPr lang="en-IN" sz="700" dirty="0">
              <a:latin typeface="Arial" panose="020B0604020202020204" pitchFamily="34" charset="0"/>
              <a:cs typeface="Arial" panose="020B0604020202020204" pitchFamily="34" charset="0"/>
            </a:endParaRPr>
          </a:p>
        </p:txBody>
      </p:sp>
      <p:sp>
        <p:nvSpPr>
          <p:cNvPr id="7" name="TextBox 6"/>
          <p:cNvSpPr txBox="1"/>
          <p:nvPr/>
        </p:nvSpPr>
        <p:spPr>
          <a:xfrm>
            <a:off x="1378881" y="0"/>
            <a:ext cx="5540991" cy="276999"/>
          </a:xfrm>
          <a:prstGeom prst="rect">
            <a:avLst/>
          </a:prstGeom>
          <a:noFill/>
        </p:spPr>
        <p:txBody>
          <a:bodyPr wrap="square" rtlCol="0">
            <a:spAutoFit/>
          </a:bodyPr>
          <a:lstStyle/>
          <a:p>
            <a:r>
              <a:rPr lang="en-US" sz="1200" b="1" dirty="0" smtClean="0">
                <a:solidFill>
                  <a:schemeClr val="accent4"/>
                </a:solidFill>
                <a:latin typeface="Arial" pitchFamily="34" charset="0"/>
                <a:cs typeface="Arial" pitchFamily="34" charset="0"/>
              </a:rPr>
              <a:t>Cross </a:t>
            </a:r>
            <a:r>
              <a:rPr lang="en-US" sz="1200" b="1" dirty="0">
                <a:solidFill>
                  <a:schemeClr val="accent4"/>
                </a:solidFill>
                <a:latin typeface="Arial" pitchFamily="34" charset="0"/>
                <a:cs typeface="Arial" pitchFamily="34" charset="0"/>
              </a:rPr>
              <a:t>Checking of Completed Urban Mission </a:t>
            </a:r>
            <a:r>
              <a:rPr lang="en-US" sz="1200" b="1" dirty="0" smtClean="0">
                <a:solidFill>
                  <a:schemeClr val="accent4"/>
                </a:solidFill>
                <a:latin typeface="Arial" pitchFamily="34" charset="0"/>
                <a:cs typeface="Arial" pitchFamily="34" charset="0"/>
              </a:rPr>
              <a:t>Works (Circle </a:t>
            </a:r>
            <a:r>
              <a:rPr lang="en-US" sz="1200" b="1" dirty="0">
                <a:solidFill>
                  <a:schemeClr val="accent4"/>
                </a:solidFill>
                <a:latin typeface="Arial" pitchFamily="34" charset="0"/>
                <a:cs typeface="Arial" pitchFamily="34" charset="0"/>
              </a:rPr>
              <a:t>Bathinda)</a:t>
            </a:r>
            <a:endParaRPr lang="en-IN" sz="1200" b="1" dirty="0">
              <a:solidFill>
                <a:schemeClr val="accent4"/>
              </a:solidFill>
              <a:latin typeface="Arial" pitchFamily="34" charset="0"/>
              <a:cs typeface="Arial" pitchFamily="34" charset="0"/>
            </a:endParaRPr>
          </a:p>
        </p:txBody>
      </p:sp>
    </p:spTree>
    <p:extLst>
      <p:ext uri="{BB962C8B-B14F-4D97-AF65-F5344CB8AC3E}">
        <p14:creationId xmlns:p14="http://schemas.microsoft.com/office/powerpoint/2010/main" xmlns="" val="1040645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46192"/>
            <a:ext cx="10972800" cy="864096"/>
          </a:xfrm>
        </p:spPr>
        <p:txBody>
          <a:bodyPr/>
          <a:lstStyle/>
          <a:p>
            <a:r>
              <a:rPr lang="en-IN" dirty="0" smtClean="0"/>
              <a:t>Sample Report (Physical Status)</a:t>
            </a:r>
            <a:endParaRPr lang="en-IN" dirty="0"/>
          </a:p>
        </p:txBody>
      </p:sp>
      <p:sp>
        <p:nvSpPr>
          <p:cNvPr id="4" name="Slide Number Placeholder 3"/>
          <p:cNvSpPr>
            <a:spLocks noGrp="1"/>
          </p:cNvSpPr>
          <p:nvPr>
            <p:ph type="sldNum" sz="quarter" idx="11"/>
          </p:nvPr>
        </p:nvSpPr>
        <p:spPr/>
        <p:txBody>
          <a:bodyPr/>
          <a:lstStyle/>
          <a:p>
            <a:pPr>
              <a:defRPr/>
            </a:pPr>
            <a:fld id="{9939EEBD-5456-4A6B-B8EC-219DFA66CFA3}" type="slidenum">
              <a:rPr lang="en-IN" smtClean="0"/>
              <a:pPr>
                <a:defRPr/>
              </a:pPr>
              <a:t>6</a:t>
            </a:fld>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xmlns="" val="3601121213"/>
              </p:ext>
            </p:extLst>
          </p:nvPr>
        </p:nvGraphicFramePr>
        <p:xfrm>
          <a:off x="1234441" y="1233299"/>
          <a:ext cx="9418319" cy="5166171"/>
        </p:xfrm>
        <a:graphic>
          <a:graphicData uri="http://schemas.openxmlformats.org/drawingml/2006/table">
            <a:tbl>
              <a:tblPr firstRow="1" firstCol="1" bandRow="1">
                <a:tableStyleId>{93296810-A885-4BE3-A3E7-6D5BEEA58F35}</a:tableStyleId>
              </a:tblPr>
              <a:tblGrid>
                <a:gridCol w="2241805">
                  <a:extLst>
                    <a:ext uri="{9D8B030D-6E8A-4147-A177-3AD203B41FA5}">
                      <a16:colId xmlns="" xmlns:a16="http://schemas.microsoft.com/office/drawing/2014/main" val="20000"/>
                    </a:ext>
                  </a:extLst>
                </a:gridCol>
                <a:gridCol w="1638069">
                  <a:extLst>
                    <a:ext uri="{9D8B030D-6E8A-4147-A177-3AD203B41FA5}">
                      <a16:colId xmlns="" xmlns:a16="http://schemas.microsoft.com/office/drawing/2014/main" val="20001"/>
                    </a:ext>
                  </a:extLst>
                </a:gridCol>
                <a:gridCol w="5538445">
                  <a:extLst>
                    <a:ext uri="{9D8B030D-6E8A-4147-A177-3AD203B41FA5}">
                      <a16:colId xmlns="" xmlns:a16="http://schemas.microsoft.com/office/drawing/2014/main" val="20002"/>
                    </a:ext>
                  </a:extLst>
                </a:gridCol>
              </a:tblGrid>
              <a:tr h="403488">
                <a:tc>
                  <a:txBody>
                    <a:bodyPr/>
                    <a:lstStyle/>
                    <a:p>
                      <a:pPr algn="ctr">
                        <a:lnSpc>
                          <a:spcPct val="107000"/>
                        </a:lnSpc>
                        <a:spcAft>
                          <a:spcPts val="0"/>
                        </a:spcAft>
                      </a:pPr>
                      <a:r>
                        <a:rPr lang="en-IN" sz="1600" dirty="0" smtClean="0">
                          <a:effectLst/>
                          <a:latin typeface="Arial" panose="020B0604020202020204" pitchFamily="34" charset="0"/>
                          <a:cs typeface="Arial" panose="020B0604020202020204" pitchFamily="34" charset="0"/>
                        </a:rPr>
                        <a:t>Scope Of Work</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600" dirty="0" smtClean="0">
                          <a:effectLst/>
                          <a:latin typeface="Arial" panose="020B0604020202020204" pitchFamily="34" charset="0"/>
                          <a:cs typeface="Arial" panose="020B0604020202020204" pitchFamily="34" charset="0"/>
                        </a:rPr>
                        <a:t>Final Progress On Completion</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600" dirty="0">
                          <a:effectLst/>
                          <a:latin typeface="Arial" panose="020B0604020202020204" pitchFamily="34" charset="0"/>
                          <a:cs typeface="Arial" panose="020B0604020202020204" pitchFamily="34" charset="0"/>
                        </a:rPr>
                        <a:t>Report</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extLst>
                  <a:ext uri="{0D108BD9-81ED-4DB2-BD59-A6C34878D82A}">
                    <a16:rowId xmlns="" xmlns:a16="http://schemas.microsoft.com/office/drawing/2014/main" val="10000"/>
                  </a:ext>
                </a:extLst>
              </a:tr>
              <a:tr h="187686">
                <a:tc>
                  <a:txBody>
                    <a:bodyPr/>
                    <a:lstStyle/>
                    <a:p>
                      <a:pPr algn="ctr">
                        <a:lnSpc>
                          <a:spcPct val="107000"/>
                        </a:lnSpc>
                        <a:spcAft>
                          <a:spcPts val="0"/>
                        </a:spcAft>
                      </a:pPr>
                      <a:r>
                        <a:rPr lang="en-IN" sz="1400" dirty="0">
                          <a:effectLst/>
                          <a:latin typeface="Arial" panose="020B0604020202020204" pitchFamily="34" charset="0"/>
                          <a:cs typeface="Arial" panose="020B0604020202020204" pitchFamily="34" charset="0"/>
                        </a:rPr>
                        <a:t>(1)</a:t>
                      </a:r>
                      <a:endParaRPr lang="en-IN" sz="1400"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400" dirty="0" smtClean="0">
                          <a:effectLst/>
                          <a:latin typeface="Arial" panose="020B0604020202020204" pitchFamily="34" charset="0"/>
                          <a:cs typeface="Arial" panose="020B0604020202020204" pitchFamily="34" charset="0"/>
                        </a:rPr>
                        <a:t>(2)</a:t>
                      </a:r>
                      <a:endParaRPr lang="en-IN" sz="1400"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bg1">
                        <a:lumMod val="95000"/>
                      </a:schemeClr>
                    </a:solidFill>
                  </a:tcPr>
                </a:tc>
                <a:tc>
                  <a:txBody>
                    <a:bodyPr/>
                    <a:lstStyle/>
                    <a:p>
                      <a:pPr algn="ctr">
                        <a:lnSpc>
                          <a:spcPct val="107000"/>
                        </a:lnSpc>
                        <a:spcAft>
                          <a:spcPts val="0"/>
                        </a:spcAft>
                      </a:pPr>
                      <a:r>
                        <a:rPr lang="en-IN" sz="1400" dirty="0">
                          <a:effectLst/>
                          <a:latin typeface="Arial" panose="020B0604020202020204" pitchFamily="34" charset="0"/>
                          <a:cs typeface="Arial" panose="020B0604020202020204" pitchFamily="34" charset="0"/>
                        </a:rPr>
                        <a:t>(3)</a:t>
                      </a:r>
                      <a:endParaRPr lang="en-IN" sz="1400"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bg1">
                        <a:lumMod val="95000"/>
                      </a:schemeClr>
                    </a:solidFill>
                  </a:tcPr>
                </a:tc>
                <a:extLst>
                  <a:ext uri="{0D108BD9-81ED-4DB2-BD59-A6C34878D82A}">
                    <a16:rowId xmlns="" xmlns:a16="http://schemas.microsoft.com/office/drawing/2014/main" val="10001"/>
                  </a:ext>
                </a:extLst>
              </a:tr>
              <a:tr h="3526567">
                <a:tc>
                  <a:txBody>
                    <a:bodyPr/>
                    <a:lstStyle/>
                    <a:p>
                      <a:pPr>
                        <a:lnSpc>
                          <a:spcPct val="107000"/>
                        </a:lnSpc>
                        <a:spcAft>
                          <a:spcPts val="1200"/>
                        </a:spcAft>
                      </a:pPr>
                      <a:r>
                        <a:rPr lang="en-IN" sz="1400" dirty="0" smtClean="0">
                          <a:effectLst/>
                          <a:latin typeface="Arial" panose="020B0604020202020204" pitchFamily="34" charset="0"/>
                          <a:cs typeface="Arial" panose="020B0604020202020204" pitchFamily="34" charset="0"/>
                        </a:rPr>
                        <a:t>Laying Water Supply Lines </a:t>
                      </a:r>
                      <a:r>
                        <a:rPr lang="en-IN" sz="1400" baseline="0" dirty="0" smtClean="0">
                          <a:effectLst/>
                          <a:latin typeface="Arial" panose="020B0604020202020204" pitchFamily="34" charset="0"/>
                          <a:cs typeface="Arial" panose="020B0604020202020204" pitchFamily="34" charset="0"/>
                        </a:rPr>
                        <a:t> for 100% Coverage in </a:t>
                      </a:r>
                      <a:r>
                        <a:rPr lang="en-IN" sz="1400" baseline="0" dirty="0" err="1" smtClean="0">
                          <a:effectLst/>
                          <a:latin typeface="Arial" panose="020B0604020202020204" pitchFamily="34" charset="0"/>
                          <a:cs typeface="Arial" panose="020B0604020202020204" pitchFamily="34" charset="0"/>
                        </a:rPr>
                        <a:t>Talwandi</a:t>
                      </a:r>
                      <a:r>
                        <a:rPr lang="en-IN" sz="1400" baseline="0" dirty="0" smtClean="0">
                          <a:effectLst/>
                          <a:latin typeface="Arial" panose="020B0604020202020204" pitchFamily="34" charset="0"/>
                          <a:cs typeface="Arial" panose="020B0604020202020204" pitchFamily="34" charset="0"/>
                        </a:rPr>
                        <a:t> Bhai.</a:t>
                      </a:r>
                      <a:r>
                        <a:rPr lang="en-IN" sz="1400" dirty="0">
                          <a:effectLst/>
                          <a:latin typeface="Arial" panose="020B0604020202020204" pitchFamily="34" charset="0"/>
                          <a:cs typeface="Arial" panose="020B0604020202020204" pitchFamily="34" charset="0"/>
                        </a:rPr>
                        <a:t/>
                      </a:r>
                      <a:br>
                        <a:rPr lang="en-IN" sz="1400" dirty="0">
                          <a:effectLst/>
                          <a:latin typeface="Arial" panose="020B0604020202020204" pitchFamily="34" charset="0"/>
                          <a:cs typeface="Arial" panose="020B0604020202020204" pitchFamily="34" charset="0"/>
                        </a:rPr>
                      </a:br>
                      <a:r>
                        <a:rPr lang="en-IN" sz="1400" dirty="0">
                          <a:effectLst/>
                          <a:latin typeface="Arial" panose="020B0604020202020204" pitchFamily="34" charset="0"/>
                          <a:cs typeface="Arial" panose="020B0604020202020204" pitchFamily="34" charset="0"/>
                        </a:rPr>
                        <a:t/>
                      </a:r>
                      <a:br>
                        <a:rPr lang="en-IN" sz="1400" dirty="0">
                          <a:effectLst/>
                          <a:latin typeface="Arial" panose="020B0604020202020204" pitchFamily="34" charset="0"/>
                          <a:cs typeface="Arial" panose="020B0604020202020204" pitchFamily="34" charset="0"/>
                        </a:rPr>
                      </a:br>
                      <a:r>
                        <a:rPr lang="en-IN" sz="1400" dirty="0">
                          <a:effectLst/>
                          <a:latin typeface="Arial" panose="020B0604020202020204" pitchFamily="34" charset="0"/>
                          <a:cs typeface="Arial" panose="020B0604020202020204" pitchFamily="34" charset="0"/>
                        </a:rPr>
                        <a:t>100 mm DI K-7 </a:t>
                      </a:r>
                      <a:r>
                        <a:rPr lang="en-IN" sz="1400" dirty="0" smtClean="0">
                          <a:effectLst/>
                          <a:latin typeface="Arial" panose="020B0604020202020204" pitchFamily="34" charset="0"/>
                          <a:cs typeface="Arial" panose="020B0604020202020204" pitchFamily="34" charset="0"/>
                        </a:rPr>
                        <a:t>Pipe</a:t>
                      </a:r>
                      <a:r>
                        <a:rPr lang="en-IN" sz="1400" baseline="0" dirty="0" smtClean="0">
                          <a:effectLst/>
                          <a:latin typeface="Arial" panose="020B0604020202020204" pitchFamily="34" charset="0"/>
                          <a:cs typeface="Arial" panose="020B0604020202020204" pitchFamily="34" charset="0"/>
                        </a:rPr>
                        <a:t> </a:t>
                      </a:r>
                      <a:r>
                        <a:rPr lang="en-IN" sz="1400" dirty="0" smtClean="0">
                          <a:effectLst/>
                          <a:latin typeface="Arial" panose="020B0604020202020204" pitchFamily="34" charset="0"/>
                          <a:cs typeface="Arial" panose="020B0604020202020204" pitchFamily="34" charset="0"/>
                        </a:rPr>
                        <a:t>=</a:t>
                      </a:r>
                      <a:r>
                        <a:rPr lang="en-IN" sz="1400" baseline="0" dirty="0" smtClean="0">
                          <a:effectLst/>
                          <a:latin typeface="Arial" panose="020B0604020202020204" pitchFamily="34" charset="0"/>
                          <a:cs typeface="Arial" panose="020B0604020202020204" pitchFamily="34" charset="0"/>
                        </a:rPr>
                        <a:t> 5120 </a:t>
                      </a:r>
                      <a:r>
                        <a:rPr lang="en-IN" sz="1400" dirty="0" smtClean="0">
                          <a:effectLst/>
                          <a:latin typeface="Arial" panose="020B0604020202020204" pitchFamily="34" charset="0"/>
                          <a:cs typeface="Arial" panose="020B0604020202020204" pitchFamily="34" charset="0"/>
                        </a:rPr>
                        <a:t>m.</a:t>
                      </a:r>
                      <a:r>
                        <a:rPr lang="en-IN" sz="1400" dirty="0">
                          <a:effectLst/>
                          <a:latin typeface="Arial" panose="020B0604020202020204" pitchFamily="34" charset="0"/>
                          <a:cs typeface="Arial" panose="020B0604020202020204" pitchFamily="34" charset="0"/>
                        </a:rPr>
                        <a:t/>
                      </a:r>
                      <a:br>
                        <a:rPr lang="en-IN" sz="1400" dirty="0">
                          <a:effectLst/>
                          <a:latin typeface="Arial" panose="020B0604020202020204" pitchFamily="34" charset="0"/>
                          <a:cs typeface="Arial" panose="020B0604020202020204" pitchFamily="34" charset="0"/>
                        </a:rPr>
                      </a:br>
                      <a:r>
                        <a:rPr lang="en-IN" sz="1400" dirty="0" smtClean="0">
                          <a:effectLst/>
                          <a:latin typeface="Arial" panose="020B0604020202020204" pitchFamily="34" charset="0"/>
                          <a:cs typeface="Arial" panose="020B0604020202020204" pitchFamily="34" charset="0"/>
                        </a:rPr>
                        <a:t>W/</a:t>
                      </a:r>
                      <a:r>
                        <a:rPr lang="en-IN" sz="1400" baseline="0" dirty="0" smtClean="0">
                          <a:effectLst/>
                          <a:latin typeface="Arial" panose="020B0604020202020204" pitchFamily="34" charset="0"/>
                          <a:cs typeface="Arial" panose="020B0604020202020204" pitchFamily="34" charset="0"/>
                        </a:rPr>
                        <a:t> S Connections = 200 Nos. </a:t>
                      </a:r>
                      <a:r>
                        <a:rPr lang="en-IN" sz="1400" dirty="0" smtClean="0">
                          <a:effectLst/>
                          <a:latin typeface="Arial" panose="020B0604020202020204" pitchFamily="34" charset="0"/>
                          <a:cs typeface="Arial" panose="020B0604020202020204" pitchFamily="34" charset="0"/>
                        </a:rPr>
                        <a:t>Restoration</a:t>
                      </a:r>
                      <a:r>
                        <a:rPr lang="en-IN" sz="1400" baseline="0" dirty="0" smtClean="0">
                          <a:effectLst/>
                          <a:latin typeface="Arial" panose="020B0604020202020204" pitchFamily="34" charset="0"/>
                          <a:cs typeface="Arial" panose="020B0604020202020204" pitchFamily="34" charset="0"/>
                        </a:rPr>
                        <a:t> of Roads = 515 sq. m</a:t>
                      </a:r>
                      <a:endParaRPr lang="en-IN" sz="1400"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nSpc>
                          <a:spcPct val="107000"/>
                        </a:lnSpc>
                        <a:spcAft>
                          <a:spcPts val="0"/>
                        </a:spcAft>
                      </a:pPr>
                      <a:r>
                        <a:rPr lang="en-IN" sz="1400" dirty="0" smtClean="0">
                          <a:effectLst/>
                          <a:latin typeface="Arial" panose="020B0604020202020204" pitchFamily="34" charset="0"/>
                          <a:cs typeface="Arial" panose="020B0604020202020204" pitchFamily="34" charset="0"/>
                        </a:rPr>
                        <a:t> </a:t>
                      </a:r>
                      <a:r>
                        <a:rPr lang="en-IN" sz="1400" dirty="0">
                          <a:effectLst/>
                          <a:latin typeface="Arial" panose="020B0604020202020204" pitchFamily="34" charset="0"/>
                          <a:cs typeface="Arial" panose="020B0604020202020204" pitchFamily="34" charset="0"/>
                        </a:rPr>
                        <a:t/>
                      </a:r>
                      <a:br>
                        <a:rPr lang="en-IN" sz="1400" dirty="0">
                          <a:effectLst/>
                          <a:latin typeface="Arial" panose="020B0604020202020204" pitchFamily="34" charset="0"/>
                          <a:cs typeface="Arial" panose="020B0604020202020204" pitchFamily="34" charset="0"/>
                        </a:rPr>
                      </a:br>
                      <a:endParaRPr lang="en-IN" sz="1400" dirty="0" smtClean="0">
                        <a:effectLst/>
                        <a:latin typeface="Arial" panose="020B0604020202020204" pitchFamily="34" charset="0"/>
                        <a:cs typeface="Arial" panose="020B0604020202020204" pitchFamily="34" charset="0"/>
                      </a:endParaRPr>
                    </a:p>
                    <a:p>
                      <a:pPr>
                        <a:lnSpc>
                          <a:spcPct val="107000"/>
                        </a:lnSpc>
                        <a:spcAft>
                          <a:spcPts val="0"/>
                        </a:spcAft>
                      </a:pPr>
                      <a:r>
                        <a:rPr lang="en-IN" sz="1400" dirty="0">
                          <a:effectLst/>
                          <a:latin typeface="Arial" panose="020B0604020202020204" pitchFamily="34" charset="0"/>
                          <a:cs typeface="Arial" panose="020B0604020202020204" pitchFamily="34" charset="0"/>
                        </a:rPr>
                        <a:t/>
                      </a:r>
                      <a:br>
                        <a:rPr lang="en-IN" sz="1400" dirty="0">
                          <a:effectLst/>
                          <a:latin typeface="Arial" panose="020B0604020202020204" pitchFamily="34" charset="0"/>
                          <a:cs typeface="Arial" panose="020B0604020202020204" pitchFamily="34" charset="0"/>
                        </a:rPr>
                      </a:br>
                      <a:r>
                        <a:rPr lang="en-IN" sz="1400" dirty="0" smtClean="0">
                          <a:effectLst/>
                          <a:latin typeface="Arial" panose="020B0604020202020204" pitchFamily="34" charset="0"/>
                          <a:cs typeface="Arial" panose="020B0604020202020204" pitchFamily="34" charset="0"/>
                        </a:rPr>
                        <a:t>5217 m</a:t>
                      </a:r>
                    </a:p>
                    <a:p>
                      <a:pPr>
                        <a:lnSpc>
                          <a:spcPct val="107000"/>
                        </a:lnSpc>
                        <a:spcAft>
                          <a:spcPts val="0"/>
                        </a:spcAft>
                      </a:pPr>
                      <a:r>
                        <a:rPr lang="en-IN" sz="1400" dirty="0" smtClean="0">
                          <a:effectLst/>
                          <a:latin typeface="Arial" panose="020B0604020202020204" pitchFamily="34" charset="0"/>
                          <a:cs typeface="Arial" panose="020B0604020202020204" pitchFamily="34" charset="0"/>
                        </a:rPr>
                        <a:t>200 No.</a:t>
                      </a:r>
                    </a:p>
                    <a:p>
                      <a:pPr>
                        <a:lnSpc>
                          <a:spcPct val="107000"/>
                        </a:lnSpc>
                        <a:spcAft>
                          <a:spcPts val="0"/>
                        </a:spcAft>
                      </a:pPr>
                      <a:r>
                        <a:rPr lang="en-IN" sz="1400" dirty="0" smtClean="0">
                          <a:effectLst/>
                          <a:latin typeface="Arial" panose="020B0604020202020204" pitchFamily="34" charset="0"/>
                          <a:cs typeface="Arial" panose="020B0604020202020204" pitchFamily="34" charset="0"/>
                        </a:rPr>
                        <a:t>963 sq.mt.</a:t>
                      </a:r>
                      <a:r>
                        <a:rPr lang="en-IN" sz="1400" dirty="0">
                          <a:effectLst/>
                          <a:latin typeface="Arial" panose="020B0604020202020204" pitchFamily="34" charset="0"/>
                          <a:cs typeface="Arial" panose="020B0604020202020204" pitchFamily="34" charset="0"/>
                        </a:rPr>
                        <a:t/>
                      </a:r>
                      <a:br>
                        <a:rPr lang="en-IN" sz="1400" dirty="0">
                          <a:effectLst/>
                          <a:latin typeface="Arial" panose="020B0604020202020204" pitchFamily="34" charset="0"/>
                          <a:cs typeface="Arial" panose="020B0604020202020204" pitchFamily="34" charset="0"/>
                        </a:rPr>
                      </a:br>
                      <a:endParaRPr lang="en-IN" sz="1400" dirty="0">
                        <a:effectLst/>
                        <a:latin typeface="Arial" panose="020B0604020202020204" pitchFamily="34" charset="0"/>
                        <a:cs typeface="Arial" panose="020B0604020202020204" pitchFamily="34" charset="0"/>
                      </a:endParaRPr>
                    </a:p>
                    <a:p>
                      <a:pPr>
                        <a:lnSpc>
                          <a:spcPct val="107000"/>
                        </a:lnSpc>
                        <a:spcAft>
                          <a:spcPts val="0"/>
                        </a:spcAft>
                      </a:pPr>
                      <a:r>
                        <a:rPr lang="en-IN" sz="1400" dirty="0">
                          <a:effectLst/>
                          <a:latin typeface="Arial" panose="020B0604020202020204" pitchFamily="34" charset="0"/>
                          <a:cs typeface="Arial" panose="020B0604020202020204" pitchFamily="34" charset="0"/>
                        </a:rPr>
                        <a:t> </a:t>
                      </a:r>
                      <a:endParaRPr lang="en-IN" sz="1400"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bg1">
                        <a:lumMod val="95000"/>
                      </a:schemeClr>
                    </a:solidFill>
                  </a:tcPr>
                </a:tc>
                <a:tc>
                  <a:txBody>
                    <a:bodyPr/>
                    <a:lstStyle/>
                    <a:p>
                      <a:pPr algn="just">
                        <a:lnSpc>
                          <a:spcPct val="107000"/>
                        </a:lnSpc>
                        <a:spcAft>
                          <a:spcPts val="0"/>
                        </a:spcAft>
                      </a:pPr>
                      <a:r>
                        <a:rPr lang="en-IN" sz="1400" dirty="0" smtClean="0">
                          <a:effectLst/>
                          <a:latin typeface="Arial" panose="020B0604020202020204" pitchFamily="34" charset="0"/>
                          <a:cs typeface="Arial" panose="020B0604020202020204" pitchFamily="34" charset="0"/>
                        </a:rPr>
                        <a:t>From the completion plan, few pockets where major</a:t>
                      </a:r>
                      <a:r>
                        <a:rPr lang="en-IN" sz="1400" baseline="0" dirty="0" smtClean="0">
                          <a:effectLst/>
                          <a:latin typeface="Arial" panose="020B0604020202020204" pitchFamily="34" charset="0"/>
                          <a:cs typeface="Arial" panose="020B0604020202020204" pitchFamily="34" charset="0"/>
                        </a:rPr>
                        <a:t> water supply lines were laid under this contract were selected for checking status on the ground.</a:t>
                      </a:r>
                      <a:r>
                        <a:rPr lang="en-IN" sz="1400" dirty="0" smtClean="0">
                          <a:effectLst/>
                          <a:latin typeface="Arial" panose="020B0604020202020204" pitchFamily="34" charset="0"/>
                          <a:cs typeface="Arial" panose="020B0604020202020204" pitchFamily="34" charset="0"/>
                        </a:rPr>
                        <a:t> In the start, some streets of area opposite bus</a:t>
                      </a:r>
                      <a:r>
                        <a:rPr lang="en-IN" sz="1400" baseline="0" dirty="0" smtClean="0">
                          <a:effectLst/>
                          <a:latin typeface="Arial" panose="020B0604020202020204" pitchFamily="34" charset="0"/>
                          <a:cs typeface="Arial" panose="020B0604020202020204" pitchFamily="34" charset="0"/>
                        </a:rPr>
                        <a:t> stand &amp; behind Dhaliwal Medical Store were randomly inspected. There after </a:t>
                      </a:r>
                      <a:r>
                        <a:rPr lang="en-IN" sz="1400" baseline="0" dirty="0" err="1" smtClean="0">
                          <a:effectLst/>
                          <a:latin typeface="Arial" panose="020B0604020202020204" pitchFamily="34" charset="0"/>
                          <a:cs typeface="Arial" panose="020B0604020202020204" pitchFamily="34" charset="0"/>
                        </a:rPr>
                        <a:t>Ajit</a:t>
                      </a:r>
                      <a:r>
                        <a:rPr lang="en-IN" sz="1400" baseline="0" dirty="0" smtClean="0">
                          <a:effectLst/>
                          <a:latin typeface="Arial" panose="020B0604020202020204" pitchFamily="34" charset="0"/>
                          <a:cs typeface="Arial" panose="020B0604020202020204" pitchFamily="34" charset="0"/>
                        </a:rPr>
                        <a:t> Nagar (across railway line) and Sheena Colony were inspected by choosing few streets at random. </a:t>
                      </a:r>
                      <a:r>
                        <a:rPr lang="en-IN" sz="1400" dirty="0" smtClean="0">
                          <a:effectLst/>
                          <a:latin typeface="Arial" panose="020B0604020202020204" pitchFamily="34" charset="0"/>
                          <a:cs typeface="Arial" panose="020B0604020202020204" pitchFamily="34" charset="0"/>
                        </a:rPr>
                        <a:t>The </a:t>
                      </a:r>
                      <a:r>
                        <a:rPr lang="en-IN" sz="1400" dirty="0">
                          <a:effectLst/>
                          <a:latin typeface="Arial" panose="020B0604020202020204" pitchFamily="34" charset="0"/>
                          <a:cs typeface="Arial" panose="020B0604020202020204" pitchFamily="34" charset="0"/>
                        </a:rPr>
                        <a:t>commissioning &amp; running of water supply lines was checked by making enquiry from the residents of these streets who confirmed that the lines are in running condition. </a:t>
                      </a:r>
                      <a:r>
                        <a:rPr lang="en-IN" sz="1400" dirty="0" smtClean="0">
                          <a:effectLst/>
                          <a:latin typeface="Arial" panose="020B0604020202020204" pitchFamily="34" charset="0"/>
                          <a:cs typeface="Arial" panose="020B0604020202020204" pitchFamily="34" charset="0"/>
                        </a:rPr>
                        <a:t>In some of the houses in these areas, the water flowing in the taps were also seen. Most</a:t>
                      </a:r>
                      <a:r>
                        <a:rPr lang="en-IN" sz="1400" baseline="0" dirty="0" smtClean="0">
                          <a:effectLst/>
                          <a:latin typeface="Arial" panose="020B0604020202020204" pitchFamily="34" charset="0"/>
                          <a:cs typeface="Arial" panose="020B0604020202020204" pitchFamily="34" charset="0"/>
                        </a:rPr>
                        <a:t> of the water supply lines have been laid in the areas shown in the contract plan. It was however noticed that water connections in Sheena colony were very less the reason being less provision in DNIT &amp; area being far away from existing tubewell resulting in low pressure. Thus there is scope to increase connection by attending the pressure problem. Most of the streets were either </a:t>
                      </a:r>
                      <a:r>
                        <a:rPr lang="en-IN" sz="1400" baseline="0" dirty="0" err="1" smtClean="0">
                          <a:effectLst/>
                          <a:latin typeface="Arial" panose="020B0604020202020204" pitchFamily="34" charset="0"/>
                          <a:cs typeface="Arial" panose="020B0604020202020204" pitchFamily="34" charset="0"/>
                        </a:rPr>
                        <a:t>katcha</a:t>
                      </a:r>
                      <a:r>
                        <a:rPr lang="en-IN" sz="1400" baseline="0" dirty="0" smtClean="0">
                          <a:effectLst/>
                          <a:latin typeface="Arial" panose="020B0604020202020204" pitchFamily="34" charset="0"/>
                          <a:cs typeface="Arial" panose="020B0604020202020204" pitchFamily="34" charset="0"/>
                        </a:rPr>
                        <a:t> or brick paved which have been restored after laying water supply lines.</a:t>
                      </a:r>
                      <a:endParaRPr lang="en-IN" sz="1400"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bg1">
                        <a:lumMod val="95000"/>
                      </a:schemeClr>
                    </a:solidFill>
                  </a:tcPr>
                </a:tc>
                <a:extLst>
                  <a:ext uri="{0D108BD9-81ED-4DB2-BD59-A6C34878D82A}">
                    <a16:rowId xmlns="" xmlns:a16="http://schemas.microsoft.com/office/drawing/2014/main" val="10002"/>
                  </a:ext>
                </a:extLst>
              </a:tr>
            </a:tbl>
          </a:graphicData>
        </a:graphic>
      </p:graphicFrame>
      <p:sp>
        <p:nvSpPr>
          <p:cNvPr id="6" name="TextBox 5"/>
          <p:cNvSpPr txBox="1"/>
          <p:nvPr/>
        </p:nvSpPr>
        <p:spPr>
          <a:xfrm>
            <a:off x="1241721" y="0"/>
            <a:ext cx="5540991" cy="276999"/>
          </a:xfrm>
          <a:prstGeom prst="rect">
            <a:avLst/>
          </a:prstGeom>
          <a:noFill/>
        </p:spPr>
        <p:txBody>
          <a:bodyPr wrap="square" rtlCol="0">
            <a:spAutoFit/>
          </a:bodyPr>
          <a:lstStyle/>
          <a:p>
            <a:r>
              <a:rPr lang="en-US" sz="1200" b="1" dirty="0" smtClean="0">
                <a:solidFill>
                  <a:schemeClr val="accent4"/>
                </a:solidFill>
                <a:latin typeface="Arial" pitchFamily="34" charset="0"/>
                <a:cs typeface="Arial" pitchFamily="34" charset="0"/>
              </a:rPr>
              <a:t>Cross </a:t>
            </a:r>
            <a:r>
              <a:rPr lang="en-US" sz="1200" b="1" dirty="0">
                <a:solidFill>
                  <a:schemeClr val="accent4"/>
                </a:solidFill>
                <a:latin typeface="Arial" pitchFamily="34" charset="0"/>
                <a:cs typeface="Arial" pitchFamily="34" charset="0"/>
              </a:rPr>
              <a:t>Checking of Completed Urban Mission </a:t>
            </a:r>
            <a:r>
              <a:rPr lang="en-US" sz="1200" b="1" dirty="0" smtClean="0">
                <a:solidFill>
                  <a:schemeClr val="accent4"/>
                </a:solidFill>
                <a:latin typeface="Arial" pitchFamily="34" charset="0"/>
                <a:cs typeface="Arial" pitchFamily="34" charset="0"/>
              </a:rPr>
              <a:t>Works (Circle </a:t>
            </a:r>
            <a:r>
              <a:rPr lang="en-US" sz="1200" b="1" dirty="0">
                <a:solidFill>
                  <a:schemeClr val="accent4"/>
                </a:solidFill>
                <a:latin typeface="Arial" pitchFamily="34" charset="0"/>
                <a:cs typeface="Arial" pitchFamily="34" charset="0"/>
              </a:rPr>
              <a:t>Bathinda)</a:t>
            </a:r>
            <a:endParaRPr lang="en-IN" sz="1200" b="1" dirty="0">
              <a:solidFill>
                <a:schemeClr val="accent4"/>
              </a:solidFill>
              <a:latin typeface="Arial" pitchFamily="34" charset="0"/>
              <a:cs typeface="Arial" pitchFamily="34" charset="0"/>
            </a:endParaRPr>
          </a:p>
        </p:txBody>
      </p:sp>
    </p:spTree>
    <p:extLst>
      <p:ext uri="{BB962C8B-B14F-4D97-AF65-F5344CB8AC3E}">
        <p14:creationId xmlns:p14="http://schemas.microsoft.com/office/powerpoint/2010/main" xmlns="" val="1935209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1648" y="522392"/>
            <a:ext cx="10972800" cy="864096"/>
          </a:xfrm>
        </p:spPr>
        <p:txBody>
          <a:bodyPr/>
          <a:lstStyle/>
          <a:p>
            <a:r>
              <a:rPr lang="en-IN" dirty="0"/>
              <a:t>Sample Report </a:t>
            </a:r>
            <a:r>
              <a:rPr lang="en-IN" dirty="0" smtClean="0"/>
              <a:t>(Financial </a:t>
            </a:r>
            <a:r>
              <a:rPr lang="en-IN" dirty="0"/>
              <a:t>Status)</a:t>
            </a:r>
          </a:p>
        </p:txBody>
      </p:sp>
      <p:sp>
        <p:nvSpPr>
          <p:cNvPr id="4" name="Slide Number Placeholder 3"/>
          <p:cNvSpPr>
            <a:spLocks noGrp="1"/>
          </p:cNvSpPr>
          <p:nvPr>
            <p:ph type="sldNum" sz="quarter" idx="11"/>
          </p:nvPr>
        </p:nvSpPr>
        <p:spPr/>
        <p:txBody>
          <a:bodyPr/>
          <a:lstStyle/>
          <a:p>
            <a:pPr>
              <a:defRPr/>
            </a:pPr>
            <a:fld id="{9939EEBD-5456-4A6B-B8EC-219DFA66CFA3}" type="slidenum">
              <a:rPr lang="en-IN" smtClean="0"/>
              <a:pPr>
                <a:defRPr/>
              </a:pPr>
              <a:t>7</a:t>
            </a:fld>
            <a:endParaRPr lang="en-IN" dirty="0"/>
          </a:p>
        </p:txBody>
      </p:sp>
      <p:graphicFrame>
        <p:nvGraphicFramePr>
          <p:cNvPr id="5" name="Content Placeholder 3"/>
          <p:cNvGraphicFramePr>
            <a:graphicFrameLocks noGrp="1"/>
          </p:cNvGraphicFramePr>
          <p:nvPr>
            <p:ph idx="1"/>
            <p:extLst>
              <p:ext uri="{D42A27DB-BD31-4B8C-83A1-F6EECF244321}">
                <p14:modId xmlns:p14="http://schemas.microsoft.com/office/powerpoint/2010/main" xmlns="" val="1684989083"/>
              </p:ext>
            </p:extLst>
          </p:nvPr>
        </p:nvGraphicFramePr>
        <p:xfrm>
          <a:off x="1737361" y="1436306"/>
          <a:ext cx="8808720" cy="3835221"/>
        </p:xfrm>
        <a:graphic>
          <a:graphicData uri="http://schemas.openxmlformats.org/drawingml/2006/table">
            <a:tbl>
              <a:tblPr firstRow="1" firstCol="1" bandRow="1">
                <a:tableStyleId>{00A15C55-8517-42AA-B614-E9B94910E393}</a:tableStyleId>
              </a:tblPr>
              <a:tblGrid>
                <a:gridCol w="1650596">
                  <a:extLst>
                    <a:ext uri="{9D8B030D-6E8A-4147-A177-3AD203B41FA5}">
                      <a16:colId xmlns="" xmlns:a16="http://schemas.microsoft.com/office/drawing/2014/main" val="20000"/>
                    </a:ext>
                  </a:extLst>
                </a:gridCol>
                <a:gridCol w="3403591">
                  <a:extLst>
                    <a:ext uri="{9D8B030D-6E8A-4147-A177-3AD203B41FA5}">
                      <a16:colId xmlns="" xmlns:a16="http://schemas.microsoft.com/office/drawing/2014/main" val="20001"/>
                    </a:ext>
                  </a:extLst>
                </a:gridCol>
                <a:gridCol w="3754533">
                  <a:extLst>
                    <a:ext uri="{9D8B030D-6E8A-4147-A177-3AD203B41FA5}">
                      <a16:colId xmlns="" xmlns:a16="http://schemas.microsoft.com/office/drawing/2014/main" val="20003"/>
                    </a:ext>
                  </a:extLst>
                </a:gridCol>
              </a:tblGrid>
              <a:tr h="476791">
                <a:tc>
                  <a:txBody>
                    <a:bodyPr/>
                    <a:lstStyle/>
                    <a:p>
                      <a:pPr algn="ctr">
                        <a:lnSpc>
                          <a:spcPct val="107000"/>
                        </a:lnSpc>
                        <a:spcAft>
                          <a:spcPts val="0"/>
                        </a:spcAft>
                      </a:pPr>
                      <a:r>
                        <a:rPr lang="en-IN" sz="1600" b="1" dirty="0" err="1" smtClean="0">
                          <a:effectLst/>
                          <a:latin typeface="Arial" panose="020B0604020202020204" pitchFamily="34" charset="0"/>
                          <a:ea typeface="Calibri" panose="020F0502020204030204" pitchFamily="34" charset="0"/>
                          <a:cs typeface="Arial" panose="020B0604020202020204" pitchFamily="34" charset="0"/>
                        </a:rPr>
                        <a:t>S.No</a:t>
                      </a:r>
                      <a:r>
                        <a:rPr lang="en-IN" sz="1600" b="1" dirty="0" smtClean="0">
                          <a:effectLst/>
                          <a:latin typeface="Arial" panose="020B0604020202020204" pitchFamily="34" charset="0"/>
                          <a:ea typeface="Calibri" panose="020F0502020204030204" pitchFamily="34" charset="0"/>
                          <a:cs typeface="Arial" panose="020B0604020202020204" pitchFamily="34" charset="0"/>
                        </a:rPr>
                        <a:t>.</a:t>
                      </a:r>
                      <a:endParaRPr lang="en-IN" sz="1600" b="1"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600" b="1" dirty="0" smtClean="0">
                          <a:effectLst/>
                          <a:latin typeface="Arial" panose="020B0604020202020204" pitchFamily="34" charset="0"/>
                          <a:ea typeface="Calibri" panose="020F0502020204030204" pitchFamily="34" charset="0"/>
                          <a:cs typeface="Arial" panose="020B0604020202020204" pitchFamily="34" charset="0"/>
                        </a:rPr>
                        <a:t>Parameter</a:t>
                      </a:r>
                      <a:endParaRPr lang="en-IN" sz="1600" b="1"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600" b="1" dirty="0" smtClean="0">
                          <a:effectLst/>
                          <a:latin typeface="Arial" panose="020B0604020202020204" pitchFamily="34" charset="0"/>
                          <a:ea typeface="Calibri" panose="020F0502020204030204" pitchFamily="34" charset="0"/>
                          <a:cs typeface="Arial" panose="020B0604020202020204" pitchFamily="34" charset="0"/>
                        </a:rPr>
                        <a:t>Value</a:t>
                      </a:r>
                      <a:endParaRPr lang="en-IN" sz="1600" b="1"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extLst>
                  <a:ext uri="{0D108BD9-81ED-4DB2-BD59-A6C34878D82A}">
                    <a16:rowId xmlns="" xmlns:a16="http://schemas.microsoft.com/office/drawing/2014/main" val="262456408"/>
                  </a:ext>
                </a:extLst>
              </a:tr>
              <a:tr h="645461">
                <a:tc>
                  <a:txBody>
                    <a:bodyPr/>
                    <a:lstStyle/>
                    <a:p>
                      <a:pPr algn="ctr">
                        <a:lnSpc>
                          <a:spcPct val="107000"/>
                        </a:lnSpc>
                        <a:spcAft>
                          <a:spcPts val="0"/>
                        </a:spcAft>
                      </a:pPr>
                      <a:r>
                        <a:rPr lang="en-IN" sz="1400" dirty="0" err="1" smtClean="0">
                          <a:effectLst/>
                          <a:latin typeface="Arial" panose="020B0604020202020204" pitchFamily="34" charset="0"/>
                          <a:cs typeface="Arial" panose="020B0604020202020204" pitchFamily="34" charset="0"/>
                        </a:rPr>
                        <a:t>i</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400" b="1" dirty="0">
                          <a:effectLst/>
                          <a:latin typeface="Arial" panose="020B0604020202020204" pitchFamily="34" charset="0"/>
                          <a:cs typeface="Arial" panose="020B0604020202020204" pitchFamily="34" charset="0"/>
                        </a:rPr>
                        <a:t>Allotment Rate</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algn="ctr">
                        <a:lnSpc>
                          <a:spcPct val="107000"/>
                        </a:lnSpc>
                        <a:spcAft>
                          <a:spcPts val="0"/>
                        </a:spcAft>
                      </a:pPr>
                      <a:r>
                        <a:rPr lang="en-IN" sz="1400" dirty="0">
                          <a:effectLst/>
                          <a:latin typeface="Arial" panose="020B0604020202020204" pitchFamily="34" charset="0"/>
                          <a:cs typeface="Arial" panose="020B0604020202020204" pitchFamily="34" charset="0"/>
                        </a:rPr>
                        <a:t>(-) </a:t>
                      </a:r>
                      <a:r>
                        <a:rPr lang="en-IN" sz="1400" dirty="0" smtClean="0">
                          <a:effectLst/>
                          <a:latin typeface="Arial" panose="020B0604020202020204" pitchFamily="34" charset="0"/>
                          <a:cs typeface="Arial" panose="020B0604020202020204" pitchFamily="34" charset="0"/>
                        </a:rPr>
                        <a:t>5.26 </a:t>
                      </a:r>
                      <a:r>
                        <a:rPr lang="en-IN" sz="1400" dirty="0">
                          <a:effectLst/>
                          <a:latin typeface="Arial" panose="020B0604020202020204" pitchFamily="34" charset="0"/>
                          <a:cs typeface="Arial" panose="020B0604020202020204" pitchFamily="34" charset="0"/>
                        </a:rPr>
                        <a:t>% below DNIT</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 xmlns:a16="http://schemas.microsoft.com/office/drawing/2014/main" val="10000"/>
                  </a:ext>
                </a:extLst>
              </a:tr>
              <a:tr h="541241">
                <a:tc>
                  <a:txBody>
                    <a:bodyPr/>
                    <a:lstStyle/>
                    <a:p>
                      <a:pPr algn="ctr">
                        <a:lnSpc>
                          <a:spcPct val="107000"/>
                        </a:lnSpc>
                        <a:spcAft>
                          <a:spcPts val="0"/>
                        </a:spcAft>
                      </a:pPr>
                      <a:r>
                        <a:rPr lang="en-IN" sz="1400" dirty="0">
                          <a:effectLst/>
                          <a:latin typeface="Arial" panose="020B0604020202020204" pitchFamily="34" charset="0"/>
                          <a:cs typeface="Arial" panose="020B0604020202020204" pitchFamily="34" charset="0"/>
                        </a:rPr>
                        <a:t>ii.</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400" b="1" dirty="0">
                          <a:effectLst/>
                          <a:latin typeface="Arial" panose="020B0604020202020204" pitchFamily="34" charset="0"/>
                          <a:cs typeface="Arial" panose="020B0604020202020204" pitchFamily="34" charset="0"/>
                        </a:rPr>
                        <a:t>DNIT </a:t>
                      </a:r>
                      <a:r>
                        <a:rPr lang="en-IN" sz="1400" b="1" dirty="0" smtClean="0">
                          <a:effectLst/>
                          <a:latin typeface="Arial" panose="020B0604020202020204" pitchFamily="34" charset="0"/>
                          <a:cs typeface="Arial" panose="020B0604020202020204" pitchFamily="34" charset="0"/>
                        </a:rPr>
                        <a:t>Amount</a:t>
                      </a:r>
                      <a:r>
                        <a:rPr lang="en-IN" sz="1400" b="1" baseline="0" dirty="0" smtClean="0">
                          <a:effectLst/>
                          <a:latin typeface="Arial" panose="020B0604020202020204" pitchFamily="34" charset="0"/>
                          <a:cs typeface="Arial" panose="020B0604020202020204" pitchFamily="34" charset="0"/>
                        </a:rPr>
                        <a:t> </a:t>
                      </a:r>
                      <a:r>
                        <a:rPr lang="en-IN" sz="1400" b="1" dirty="0" smtClean="0">
                          <a:effectLst/>
                          <a:latin typeface="Arial" panose="020B0604020202020204" pitchFamily="34" charset="0"/>
                          <a:cs typeface="Arial" panose="020B0604020202020204" pitchFamily="34" charset="0"/>
                        </a:rPr>
                        <a:t>(in </a:t>
                      </a:r>
                      <a:r>
                        <a:rPr lang="en-IN" sz="1400" b="1" dirty="0">
                          <a:effectLst/>
                          <a:latin typeface="Arial" panose="020B0604020202020204" pitchFamily="34" charset="0"/>
                          <a:cs typeface="Arial" panose="020B0604020202020204" pitchFamily="34" charset="0"/>
                        </a:rPr>
                        <a:t>lakhs)</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algn="ctr">
                        <a:lnSpc>
                          <a:spcPct val="107000"/>
                        </a:lnSpc>
                        <a:spcAft>
                          <a:spcPts val="0"/>
                        </a:spcAft>
                      </a:pPr>
                      <a:r>
                        <a:rPr lang="en-IN" sz="1400" b="0" dirty="0" smtClean="0">
                          <a:effectLst/>
                          <a:latin typeface="Arial" panose="020B0604020202020204" pitchFamily="34" charset="0"/>
                          <a:ea typeface="+mn-ea"/>
                          <a:cs typeface="Arial" panose="020B0604020202020204" pitchFamily="34" charset="0"/>
                        </a:rPr>
                        <a:t>72.10</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 xmlns:a16="http://schemas.microsoft.com/office/drawing/2014/main" val="10001"/>
                  </a:ext>
                </a:extLst>
              </a:tr>
              <a:tr h="544515">
                <a:tc>
                  <a:txBody>
                    <a:bodyPr/>
                    <a:lstStyle/>
                    <a:p>
                      <a:pPr algn="ctr">
                        <a:lnSpc>
                          <a:spcPct val="107000"/>
                        </a:lnSpc>
                        <a:spcAft>
                          <a:spcPts val="0"/>
                        </a:spcAft>
                      </a:pPr>
                      <a:r>
                        <a:rPr lang="en-IN" sz="1400" dirty="0">
                          <a:effectLst/>
                          <a:latin typeface="Arial" panose="020B0604020202020204" pitchFamily="34" charset="0"/>
                          <a:cs typeface="Arial" panose="020B0604020202020204" pitchFamily="34" charset="0"/>
                        </a:rPr>
                        <a:t>iii</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400" b="1" dirty="0" smtClean="0">
                          <a:effectLst/>
                          <a:latin typeface="Arial" panose="020B0604020202020204" pitchFamily="34" charset="0"/>
                          <a:ea typeface="+mn-ea"/>
                          <a:cs typeface="Arial" panose="020B0604020202020204" pitchFamily="34" charset="0"/>
                        </a:rPr>
                        <a:t>Agreement</a:t>
                      </a:r>
                      <a:r>
                        <a:rPr lang="en-IN" sz="1400" b="1" baseline="0" dirty="0" smtClean="0">
                          <a:effectLst/>
                          <a:latin typeface="Arial" panose="020B0604020202020204" pitchFamily="34" charset="0"/>
                          <a:ea typeface="+mn-ea"/>
                          <a:cs typeface="Arial" panose="020B0604020202020204" pitchFamily="34" charset="0"/>
                        </a:rPr>
                        <a:t> No. date &amp; amount</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algn="ctr">
                        <a:lnSpc>
                          <a:spcPct val="107000"/>
                        </a:lnSpc>
                        <a:spcAft>
                          <a:spcPts val="0"/>
                        </a:spcAft>
                      </a:pPr>
                      <a:r>
                        <a:rPr lang="en-IN" sz="1400" b="0" dirty="0" smtClean="0">
                          <a:effectLst/>
                          <a:latin typeface="Arial" panose="020B0604020202020204" pitchFamily="34" charset="0"/>
                          <a:ea typeface="+mn-ea"/>
                          <a:cs typeface="Arial" panose="020B0604020202020204" pitchFamily="34" charset="0"/>
                        </a:rPr>
                        <a:t>4 of 2016-17 </a:t>
                      </a:r>
                    </a:p>
                    <a:p>
                      <a:pPr algn="ctr">
                        <a:lnSpc>
                          <a:spcPct val="107000"/>
                        </a:lnSpc>
                        <a:spcAft>
                          <a:spcPts val="0"/>
                        </a:spcAft>
                      </a:pPr>
                      <a:r>
                        <a:rPr lang="en-IN" sz="1400" b="0" dirty="0" smtClean="0">
                          <a:effectLst/>
                          <a:latin typeface="Arial" panose="020B0604020202020204" pitchFamily="34" charset="0"/>
                          <a:ea typeface="+mn-ea"/>
                          <a:cs typeface="Arial" panose="020B0604020202020204" pitchFamily="34" charset="0"/>
                        </a:rPr>
                        <a:t>68.31</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 xmlns:a16="http://schemas.microsoft.com/office/drawing/2014/main" val="10002"/>
                  </a:ext>
                </a:extLst>
              </a:tr>
              <a:tr h="541241">
                <a:tc>
                  <a:txBody>
                    <a:bodyPr/>
                    <a:lstStyle/>
                    <a:p>
                      <a:pPr algn="ctr">
                        <a:lnSpc>
                          <a:spcPct val="107000"/>
                        </a:lnSpc>
                        <a:spcAft>
                          <a:spcPts val="0"/>
                        </a:spcAft>
                      </a:pPr>
                      <a:r>
                        <a:rPr lang="en-IN" sz="1400" dirty="0">
                          <a:effectLst/>
                          <a:latin typeface="Arial" panose="020B0604020202020204" pitchFamily="34" charset="0"/>
                          <a:cs typeface="Arial" panose="020B0604020202020204" pitchFamily="34" charset="0"/>
                        </a:rPr>
                        <a:t>iv.</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400" b="1" dirty="0">
                          <a:effectLst/>
                          <a:latin typeface="Arial" panose="020B0604020202020204" pitchFamily="34" charset="0"/>
                          <a:cs typeface="Arial" panose="020B0604020202020204" pitchFamily="34" charset="0"/>
                        </a:rPr>
                        <a:t>Up to Date </a:t>
                      </a:r>
                      <a:r>
                        <a:rPr lang="en-IN" sz="1400" b="1" dirty="0" smtClean="0">
                          <a:effectLst/>
                          <a:latin typeface="Arial" panose="020B0604020202020204" pitchFamily="34" charset="0"/>
                          <a:cs typeface="Arial" panose="020B0604020202020204" pitchFamily="34" charset="0"/>
                        </a:rPr>
                        <a:t>Expenditure against DPR</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algn="ctr">
                        <a:lnSpc>
                          <a:spcPct val="107000"/>
                        </a:lnSpc>
                        <a:spcAft>
                          <a:spcPts val="0"/>
                        </a:spcAft>
                      </a:pPr>
                      <a:r>
                        <a:rPr lang="en-IN" sz="1400" b="0" dirty="0" smtClean="0">
                          <a:effectLst/>
                          <a:latin typeface="Arial" panose="020B0604020202020204" pitchFamily="34" charset="0"/>
                          <a:ea typeface="Calibri" panose="020F0502020204030204" pitchFamily="34" charset="0"/>
                          <a:cs typeface="Arial" panose="020B0604020202020204" pitchFamily="34" charset="0"/>
                        </a:rPr>
                        <a:t>66.62</a:t>
                      </a:r>
                      <a:endParaRPr lang="en-IN" sz="1400" b="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 xmlns:a16="http://schemas.microsoft.com/office/drawing/2014/main" val="10003"/>
                  </a:ext>
                </a:extLst>
              </a:tr>
              <a:tr h="541241">
                <a:tc>
                  <a:txBody>
                    <a:bodyPr/>
                    <a:lstStyle/>
                    <a:p>
                      <a:pPr algn="ctr">
                        <a:lnSpc>
                          <a:spcPct val="107000"/>
                        </a:lnSpc>
                        <a:spcAft>
                          <a:spcPts val="0"/>
                        </a:spcAft>
                      </a:pPr>
                      <a:r>
                        <a:rPr lang="en-IN" sz="1400" dirty="0">
                          <a:effectLst/>
                          <a:latin typeface="Arial" panose="020B0604020202020204" pitchFamily="34" charset="0"/>
                          <a:cs typeface="Arial" panose="020B0604020202020204" pitchFamily="34" charset="0"/>
                        </a:rPr>
                        <a:t>v</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400" b="1" dirty="0">
                          <a:effectLst/>
                          <a:latin typeface="Arial" panose="020B0604020202020204" pitchFamily="34" charset="0"/>
                          <a:cs typeface="Arial" panose="020B0604020202020204" pitchFamily="34" charset="0"/>
                        </a:rPr>
                        <a:t>Work done up to </a:t>
                      </a:r>
                      <a:r>
                        <a:rPr lang="en-IN" sz="1400" b="1" dirty="0" smtClean="0">
                          <a:effectLst/>
                          <a:latin typeface="Arial" panose="020B0604020202020204" pitchFamily="34" charset="0"/>
                          <a:cs typeface="Arial" panose="020B0604020202020204" pitchFamily="34" charset="0"/>
                        </a:rPr>
                        <a:t>final </a:t>
                      </a:r>
                      <a:r>
                        <a:rPr lang="en-IN" sz="1400" b="1" dirty="0">
                          <a:effectLst/>
                          <a:latin typeface="Arial" panose="020B0604020202020204" pitchFamily="34" charset="0"/>
                          <a:cs typeface="Arial" panose="020B0604020202020204" pitchFamily="34" charset="0"/>
                        </a:rPr>
                        <a:t>bill</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algn="ctr">
                        <a:lnSpc>
                          <a:spcPct val="107000"/>
                        </a:lnSpc>
                        <a:spcAft>
                          <a:spcPts val="0"/>
                        </a:spcAft>
                      </a:pPr>
                      <a:r>
                        <a:rPr lang="en-IN" sz="1400" b="0" dirty="0" smtClean="0">
                          <a:effectLst/>
                          <a:latin typeface="Arial" panose="020B0604020202020204" pitchFamily="34" charset="0"/>
                          <a:ea typeface="+mn-ea"/>
                          <a:cs typeface="Arial" panose="020B0604020202020204" pitchFamily="34" charset="0"/>
                        </a:rPr>
                        <a:t>62.22</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 xmlns:a16="http://schemas.microsoft.com/office/drawing/2014/main" val="10004"/>
                  </a:ext>
                </a:extLst>
              </a:tr>
              <a:tr h="541241">
                <a:tc>
                  <a:txBody>
                    <a:bodyPr/>
                    <a:lstStyle/>
                    <a:p>
                      <a:pPr algn="ctr">
                        <a:lnSpc>
                          <a:spcPct val="107000"/>
                        </a:lnSpc>
                        <a:spcAft>
                          <a:spcPts val="0"/>
                        </a:spcAft>
                      </a:pPr>
                      <a:r>
                        <a:rPr lang="en-IN" sz="1400" dirty="0">
                          <a:effectLst/>
                          <a:latin typeface="Arial" panose="020B0604020202020204" pitchFamily="34" charset="0"/>
                          <a:cs typeface="Arial" panose="020B0604020202020204" pitchFamily="34" charset="0"/>
                        </a:rPr>
                        <a:t>vi. </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solidFill>
                      <a:schemeClr val="accent4">
                        <a:lumMod val="75000"/>
                      </a:schemeClr>
                    </a:solidFill>
                  </a:tcPr>
                </a:tc>
                <a:tc>
                  <a:txBody>
                    <a:bodyPr/>
                    <a:lstStyle/>
                    <a:p>
                      <a:pPr algn="ctr">
                        <a:lnSpc>
                          <a:spcPct val="107000"/>
                        </a:lnSpc>
                        <a:spcAft>
                          <a:spcPts val="0"/>
                        </a:spcAft>
                      </a:pPr>
                      <a:r>
                        <a:rPr lang="en-IN" sz="1400" b="1" dirty="0">
                          <a:effectLst/>
                          <a:latin typeface="Arial" panose="020B0604020202020204" pitchFamily="34" charset="0"/>
                          <a:cs typeface="Arial" panose="020B0604020202020204" pitchFamily="34" charset="0"/>
                        </a:rPr>
                        <a:t>Status of Final Bill</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algn="ctr">
                        <a:lnSpc>
                          <a:spcPct val="107000"/>
                        </a:lnSpc>
                        <a:spcAft>
                          <a:spcPts val="0"/>
                        </a:spcAft>
                      </a:pPr>
                      <a:r>
                        <a:rPr lang="en-IN" sz="1400" b="0" dirty="0" smtClean="0">
                          <a:effectLst/>
                          <a:latin typeface="Arial" panose="020B0604020202020204" pitchFamily="34" charset="0"/>
                          <a:ea typeface="+mn-ea"/>
                          <a:cs typeface="Arial" panose="020B0604020202020204" pitchFamily="34" charset="0"/>
                        </a:rPr>
                        <a:t>Paid</a:t>
                      </a:r>
                      <a:endParaRPr lang="en-IN" sz="1400" b="1"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 xmlns:a16="http://schemas.microsoft.com/office/drawing/2014/main" val="10005"/>
                  </a:ext>
                </a:extLst>
              </a:tr>
            </a:tbl>
          </a:graphicData>
        </a:graphic>
      </p:graphicFrame>
      <p:sp>
        <p:nvSpPr>
          <p:cNvPr id="6" name="TextBox 5"/>
          <p:cNvSpPr txBox="1"/>
          <p:nvPr/>
        </p:nvSpPr>
        <p:spPr>
          <a:xfrm>
            <a:off x="1516041" y="0"/>
            <a:ext cx="5540991" cy="276999"/>
          </a:xfrm>
          <a:prstGeom prst="rect">
            <a:avLst/>
          </a:prstGeom>
          <a:noFill/>
        </p:spPr>
        <p:txBody>
          <a:bodyPr wrap="square" rtlCol="0">
            <a:spAutoFit/>
          </a:bodyPr>
          <a:lstStyle/>
          <a:p>
            <a:r>
              <a:rPr lang="en-US" sz="1200" b="1" dirty="0" smtClean="0">
                <a:solidFill>
                  <a:schemeClr val="accent4"/>
                </a:solidFill>
                <a:latin typeface="Arial" pitchFamily="34" charset="0"/>
                <a:cs typeface="Arial" pitchFamily="34" charset="0"/>
              </a:rPr>
              <a:t>Cross </a:t>
            </a:r>
            <a:r>
              <a:rPr lang="en-US" sz="1200" b="1" dirty="0">
                <a:solidFill>
                  <a:schemeClr val="accent4"/>
                </a:solidFill>
                <a:latin typeface="Arial" pitchFamily="34" charset="0"/>
                <a:cs typeface="Arial" pitchFamily="34" charset="0"/>
              </a:rPr>
              <a:t>Checking of Completed Urban Mission </a:t>
            </a:r>
            <a:r>
              <a:rPr lang="en-US" sz="1200" b="1" dirty="0" smtClean="0">
                <a:solidFill>
                  <a:schemeClr val="accent4"/>
                </a:solidFill>
                <a:latin typeface="Arial" pitchFamily="34" charset="0"/>
                <a:cs typeface="Arial" pitchFamily="34" charset="0"/>
              </a:rPr>
              <a:t>Works (Circle </a:t>
            </a:r>
            <a:r>
              <a:rPr lang="en-US" sz="1200" b="1" dirty="0">
                <a:solidFill>
                  <a:schemeClr val="accent4"/>
                </a:solidFill>
                <a:latin typeface="Arial" pitchFamily="34" charset="0"/>
                <a:cs typeface="Arial" pitchFamily="34" charset="0"/>
              </a:rPr>
              <a:t>Bathinda)</a:t>
            </a:r>
            <a:endParaRPr lang="en-IN" sz="1200" b="1" dirty="0">
              <a:solidFill>
                <a:schemeClr val="accent4"/>
              </a:solidFill>
              <a:latin typeface="Arial" pitchFamily="34" charset="0"/>
              <a:cs typeface="Arial" pitchFamily="34" charset="0"/>
            </a:endParaRPr>
          </a:p>
        </p:txBody>
      </p:sp>
    </p:spTree>
    <p:extLst>
      <p:ext uri="{BB962C8B-B14F-4D97-AF65-F5344CB8AC3E}">
        <p14:creationId xmlns:p14="http://schemas.microsoft.com/office/powerpoint/2010/main" xmlns="" val="1907094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248" y="491912"/>
            <a:ext cx="9386392" cy="864096"/>
          </a:xfrm>
        </p:spPr>
        <p:txBody>
          <a:bodyPr/>
          <a:lstStyle/>
          <a:p>
            <a:r>
              <a:rPr lang="en-IN" dirty="0" smtClean="0"/>
              <a:t>Conclusion</a:t>
            </a:r>
            <a:endParaRPr lang="en-IN" dirty="0"/>
          </a:p>
        </p:txBody>
      </p:sp>
      <p:sp>
        <p:nvSpPr>
          <p:cNvPr id="4" name="Slide Number Placeholder 3"/>
          <p:cNvSpPr>
            <a:spLocks noGrp="1"/>
          </p:cNvSpPr>
          <p:nvPr>
            <p:ph type="sldNum" sz="quarter" idx="11"/>
          </p:nvPr>
        </p:nvSpPr>
        <p:spPr/>
        <p:txBody>
          <a:bodyPr/>
          <a:lstStyle/>
          <a:p>
            <a:pPr>
              <a:defRPr/>
            </a:pPr>
            <a:fld id="{9939EEBD-5456-4A6B-B8EC-219DFA66CFA3}" type="slidenum">
              <a:rPr lang="en-IN" smtClean="0"/>
              <a:pPr>
                <a:defRPr/>
              </a:pPr>
              <a:t>8</a:t>
            </a:fld>
            <a:endParaRPr lang="en-IN" dirty="0"/>
          </a:p>
        </p:txBody>
      </p:sp>
      <p:sp>
        <p:nvSpPr>
          <p:cNvPr id="5" name="Rectangle 4"/>
          <p:cNvSpPr/>
          <p:nvPr/>
        </p:nvSpPr>
        <p:spPr>
          <a:xfrm>
            <a:off x="341194" y="1155507"/>
            <a:ext cx="11546006" cy="341194"/>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b="1" dirty="0" smtClean="0">
                <a:solidFill>
                  <a:schemeClr val="bg1"/>
                </a:solidFill>
                <a:latin typeface="Arial" pitchFamily="34" charset="0"/>
                <a:cs typeface="Arial" pitchFamily="34" charset="0"/>
              </a:rPr>
              <a:t>Physical Status</a:t>
            </a:r>
          </a:p>
        </p:txBody>
      </p:sp>
      <p:sp>
        <p:nvSpPr>
          <p:cNvPr id="7" name="TextBox 6"/>
          <p:cNvSpPr txBox="1"/>
          <p:nvPr/>
        </p:nvSpPr>
        <p:spPr>
          <a:xfrm>
            <a:off x="990600" y="1527181"/>
            <a:ext cx="10119360" cy="3970318"/>
          </a:xfrm>
          <a:prstGeom prst="rect">
            <a:avLst/>
          </a:prstGeom>
          <a:noFill/>
        </p:spPr>
        <p:txBody>
          <a:bodyPr wrap="square" rtlCol="0">
            <a:spAutoFit/>
          </a:bodyPr>
          <a:lstStyle/>
          <a:p>
            <a:pPr marL="288000" indent="-288000">
              <a:lnSpc>
                <a:spcPct val="150000"/>
              </a:lnSpc>
              <a:buFont typeface="Wingdings" panose="05000000000000000000" pitchFamily="2" charset="2"/>
              <a:buChar char="v"/>
            </a:pPr>
            <a:r>
              <a:rPr lang="en-IN" sz="1400" dirty="0">
                <a:latin typeface="Arial" panose="020B0604020202020204" pitchFamily="34" charset="0"/>
                <a:cs typeface="Arial" panose="020B0604020202020204" pitchFamily="34" charset="0"/>
              </a:rPr>
              <a:t>Based on random checking, it is concluded that the </a:t>
            </a:r>
            <a:r>
              <a:rPr lang="en-IN" sz="1400" dirty="0" smtClean="0">
                <a:latin typeface="Arial" panose="020B0604020202020204" pitchFamily="34" charset="0"/>
                <a:cs typeface="Arial" panose="020B0604020202020204" pitchFamily="34" charset="0"/>
              </a:rPr>
              <a:t>work shown </a:t>
            </a:r>
            <a:r>
              <a:rPr lang="en-IN" sz="1400" dirty="0">
                <a:latin typeface="Arial" panose="020B0604020202020204" pitchFamily="34" charset="0"/>
                <a:cs typeface="Arial" panose="020B0604020202020204" pitchFamily="34" charset="0"/>
              </a:rPr>
              <a:t>executed </a:t>
            </a:r>
            <a:r>
              <a:rPr lang="en-IN" sz="1400" dirty="0" smtClean="0">
                <a:latin typeface="Arial" panose="020B0604020202020204" pitchFamily="34" charset="0"/>
                <a:cs typeface="Arial" panose="020B0604020202020204" pitchFamily="34" charset="0"/>
              </a:rPr>
              <a:t>on the </a:t>
            </a:r>
            <a:r>
              <a:rPr lang="en-IN" sz="1400" dirty="0">
                <a:latin typeface="Arial" panose="020B0604020202020204" pitchFamily="34" charset="0"/>
                <a:cs typeface="Arial" panose="020B0604020202020204" pitchFamily="34" charset="0"/>
              </a:rPr>
              <a:t>completion </a:t>
            </a:r>
            <a:r>
              <a:rPr lang="en-IN" sz="1400" dirty="0" smtClean="0">
                <a:latin typeface="Arial" panose="020B0604020202020204" pitchFamily="34" charset="0"/>
                <a:cs typeface="Arial" panose="020B0604020202020204" pitchFamily="34" charset="0"/>
              </a:rPr>
              <a:t>plan </a:t>
            </a:r>
            <a:r>
              <a:rPr lang="en-IN" sz="1400" dirty="0">
                <a:latin typeface="Arial" panose="020B0604020202020204" pitchFamily="34" charset="0"/>
                <a:cs typeface="Arial" panose="020B0604020202020204" pitchFamily="34" charset="0"/>
              </a:rPr>
              <a:t>matches </a:t>
            </a:r>
            <a:r>
              <a:rPr lang="en-IN" sz="1400" dirty="0" smtClean="0">
                <a:latin typeface="Arial" panose="020B0604020202020204" pitchFamily="34" charset="0"/>
                <a:cs typeface="Arial" panose="020B0604020202020204" pitchFamily="34" charset="0"/>
              </a:rPr>
              <a:t>with physical status on the ground. </a:t>
            </a:r>
            <a:endParaRPr lang="en-IN" sz="1400" dirty="0">
              <a:latin typeface="Arial" panose="020B0604020202020204" pitchFamily="34" charset="0"/>
              <a:cs typeface="Arial" panose="020B0604020202020204" pitchFamily="34" charset="0"/>
            </a:endParaRPr>
          </a:p>
          <a:p>
            <a:pPr marL="288000" indent="-288000">
              <a:lnSpc>
                <a:spcPct val="150000"/>
              </a:lnSpc>
              <a:buFont typeface="Wingdings" panose="05000000000000000000" pitchFamily="2" charset="2"/>
              <a:buChar char="v"/>
            </a:pPr>
            <a:r>
              <a:rPr lang="en-IN" sz="1400" dirty="0" smtClean="0">
                <a:latin typeface="Arial" panose="020B0604020202020204" pitchFamily="34" charset="0"/>
                <a:cs typeface="Arial" panose="020B0604020202020204" pitchFamily="34" charset="0"/>
              </a:rPr>
              <a:t> There </a:t>
            </a:r>
            <a:r>
              <a:rPr lang="en-IN" sz="1400" dirty="0">
                <a:latin typeface="Arial" panose="020B0604020202020204" pitchFamily="34" charset="0"/>
                <a:cs typeface="Arial" panose="020B0604020202020204" pitchFamily="34" charset="0"/>
              </a:rPr>
              <a:t>are deviation in quantities of some items but most these deviations occurred due to site </a:t>
            </a:r>
            <a:r>
              <a:rPr lang="en-IN" sz="1400" dirty="0" smtClean="0">
                <a:latin typeface="Arial" panose="020B0604020202020204" pitchFamily="34" charset="0"/>
                <a:cs typeface="Arial" panose="020B0604020202020204" pitchFamily="34" charset="0"/>
              </a:rPr>
              <a:t>conditions.</a:t>
            </a:r>
          </a:p>
          <a:p>
            <a:pPr marL="288000" indent="-288000">
              <a:lnSpc>
                <a:spcPct val="150000"/>
              </a:lnSpc>
              <a:buFont typeface="Wingdings" panose="05000000000000000000" pitchFamily="2" charset="2"/>
              <a:buChar char="v"/>
            </a:pPr>
            <a:r>
              <a:rPr lang="en-IN" sz="1400" dirty="0" smtClean="0">
                <a:latin typeface="Arial" panose="020B0604020202020204" pitchFamily="34" charset="0"/>
                <a:cs typeface="Arial" panose="020B0604020202020204" pitchFamily="34" charset="0"/>
              </a:rPr>
              <a:t>There are some deviation in locations where works have been executed and marked on the DNIT plan. The reasons explained by the concerned field officers were:</a:t>
            </a:r>
          </a:p>
          <a:p>
            <a:pPr marL="1085850" lvl="2" indent="-171450">
              <a:lnSpc>
                <a:spcPct val="150000"/>
              </a:lnSpc>
              <a:buFont typeface="Arial" panose="020B0604020202020204" pitchFamily="34" charset="0"/>
              <a:buChar char="•"/>
            </a:pPr>
            <a:r>
              <a:rPr lang="en-IN" sz="1400" dirty="0" smtClean="0">
                <a:latin typeface="Arial" panose="020B0604020202020204" pitchFamily="34" charset="0"/>
                <a:cs typeface="Arial" panose="020B0604020202020204" pitchFamily="34" charset="0"/>
              </a:rPr>
              <a:t>Demand </a:t>
            </a:r>
            <a:r>
              <a:rPr lang="en-IN" sz="1400" dirty="0">
                <a:latin typeface="Arial" panose="020B0604020202020204" pitchFamily="34" charset="0"/>
                <a:cs typeface="Arial" panose="020B0604020202020204" pitchFamily="34" charset="0"/>
              </a:rPr>
              <a:t>of </a:t>
            </a:r>
            <a:r>
              <a:rPr lang="en-IN" sz="1400" dirty="0" smtClean="0">
                <a:latin typeface="Arial" panose="020B0604020202020204" pitchFamily="34" charset="0"/>
                <a:cs typeface="Arial" panose="020B0604020202020204" pitchFamily="34" charset="0"/>
              </a:rPr>
              <a:t>MCs.</a:t>
            </a:r>
            <a:endParaRPr lang="en-IN" sz="1400" dirty="0">
              <a:latin typeface="Arial" panose="020B0604020202020204" pitchFamily="34" charset="0"/>
              <a:cs typeface="Arial" panose="020B0604020202020204" pitchFamily="34" charset="0"/>
            </a:endParaRPr>
          </a:p>
          <a:p>
            <a:pPr marL="1085850" lvl="2" indent="-171450">
              <a:lnSpc>
                <a:spcPct val="150000"/>
              </a:lnSpc>
              <a:buFont typeface="Arial" panose="020B0604020202020204" pitchFamily="34" charset="0"/>
              <a:buChar char="•"/>
            </a:pPr>
            <a:r>
              <a:rPr lang="en-IN" sz="1400" dirty="0">
                <a:latin typeface="Arial" panose="020B0604020202020204" pitchFamily="34" charset="0"/>
                <a:cs typeface="Arial" panose="020B0604020202020204" pitchFamily="34" charset="0"/>
              </a:rPr>
              <a:t>Scope not available at some locations marked in the DNIT plan</a:t>
            </a:r>
            <a:r>
              <a:rPr lang="en-IN" sz="1400" dirty="0" smtClean="0">
                <a:latin typeface="Arial" panose="020B0604020202020204" pitchFamily="34" charset="0"/>
                <a:cs typeface="Arial" panose="020B0604020202020204" pitchFamily="34" charset="0"/>
              </a:rPr>
              <a:t>. </a:t>
            </a:r>
            <a:endParaRPr lang="en-IN" sz="1400" dirty="0">
              <a:latin typeface="Arial" panose="020B0604020202020204" pitchFamily="34" charset="0"/>
              <a:cs typeface="Arial" panose="020B0604020202020204" pitchFamily="34" charset="0"/>
            </a:endParaRPr>
          </a:p>
          <a:p>
            <a:pPr marL="1085850" lvl="2" indent="-171450">
              <a:lnSpc>
                <a:spcPct val="150000"/>
              </a:lnSpc>
              <a:buFont typeface="Arial" panose="020B0604020202020204" pitchFamily="34" charset="0"/>
              <a:buChar char="•"/>
            </a:pPr>
            <a:r>
              <a:rPr lang="en-IN" sz="1400" dirty="0" smtClean="0">
                <a:latin typeface="Arial" panose="020B0604020202020204" pitchFamily="34" charset="0"/>
                <a:cs typeface="Arial" panose="020B0604020202020204" pitchFamily="34" charset="0"/>
              </a:rPr>
              <a:t>Site </a:t>
            </a:r>
            <a:r>
              <a:rPr lang="en-IN" sz="1400" dirty="0">
                <a:latin typeface="Arial" panose="020B0604020202020204" pitchFamily="34" charset="0"/>
                <a:cs typeface="Arial" panose="020B0604020202020204" pitchFamily="34" charset="0"/>
              </a:rPr>
              <a:t>requirements. </a:t>
            </a:r>
          </a:p>
          <a:p>
            <a:pPr marL="288000" indent="-288000">
              <a:lnSpc>
                <a:spcPct val="150000"/>
              </a:lnSpc>
              <a:buFont typeface="Wingdings" panose="05000000000000000000" pitchFamily="2" charset="2"/>
              <a:buChar char="v"/>
            </a:pPr>
            <a:r>
              <a:rPr lang="en-IN" sz="1400" dirty="0">
                <a:latin typeface="Arial" panose="020B0604020202020204" pitchFamily="34" charset="0"/>
                <a:cs typeface="Arial" panose="020B0604020202020204" pitchFamily="34" charset="0"/>
              </a:rPr>
              <a:t>There are few items which are not included in the contract agreement but have been executed at site. The reasons explained by the concerned field officers were:</a:t>
            </a:r>
          </a:p>
          <a:p>
            <a:pPr marL="1085850" lvl="2" indent="-171450">
              <a:lnSpc>
                <a:spcPct val="150000"/>
              </a:lnSpc>
              <a:buFont typeface="Arial" panose="020B0604020202020204" pitchFamily="34" charset="0"/>
              <a:buChar char="•"/>
            </a:pPr>
            <a:r>
              <a:rPr lang="en-IN" sz="1400" dirty="0">
                <a:latin typeface="Arial" panose="020B0604020202020204" pitchFamily="34" charset="0"/>
                <a:cs typeface="Arial" panose="020B0604020202020204" pitchFamily="34" charset="0"/>
              </a:rPr>
              <a:t>Requirement at site for better efficiency of scheme</a:t>
            </a:r>
          </a:p>
          <a:p>
            <a:pPr marL="1085850" lvl="2" indent="-171450">
              <a:lnSpc>
                <a:spcPct val="150000"/>
              </a:lnSpc>
              <a:buFont typeface="Arial" panose="020B0604020202020204" pitchFamily="34" charset="0"/>
              <a:buChar char="•"/>
            </a:pPr>
            <a:r>
              <a:rPr lang="en-IN" sz="1400" dirty="0">
                <a:latin typeface="Arial" panose="020B0604020202020204" pitchFamily="34" charset="0"/>
                <a:cs typeface="Arial" panose="020B0604020202020204" pitchFamily="34" charset="0"/>
              </a:rPr>
              <a:t>Required at site but inadvertently not included in DNIT</a:t>
            </a:r>
          </a:p>
        </p:txBody>
      </p:sp>
      <p:sp>
        <p:nvSpPr>
          <p:cNvPr id="9" name="Rectangle 8"/>
          <p:cNvSpPr/>
          <p:nvPr/>
        </p:nvSpPr>
        <p:spPr>
          <a:xfrm>
            <a:off x="341194" y="5493143"/>
            <a:ext cx="11546006" cy="341194"/>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b="1" dirty="0" smtClean="0">
                <a:solidFill>
                  <a:schemeClr val="bg1"/>
                </a:solidFill>
                <a:latin typeface="Arial" pitchFamily="34" charset="0"/>
                <a:cs typeface="Arial" pitchFamily="34" charset="0"/>
              </a:rPr>
              <a:t>Financial Status</a:t>
            </a:r>
          </a:p>
        </p:txBody>
      </p:sp>
      <p:sp>
        <p:nvSpPr>
          <p:cNvPr id="10" name="TextBox 9"/>
          <p:cNvSpPr txBox="1"/>
          <p:nvPr/>
        </p:nvSpPr>
        <p:spPr>
          <a:xfrm>
            <a:off x="950794" y="5846394"/>
            <a:ext cx="11546006" cy="738664"/>
          </a:xfrm>
          <a:prstGeom prst="rect">
            <a:avLst/>
          </a:prstGeom>
          <a:noFill/>
        </p:spPr>
        <p:txBody>
          <a:bodyPr wrap="square" rtlCol="0">
            <a:spAutoFit/>
          </a:bodyPr>
          <a:lstStyle/>
          <a:p>
            <a:pPr marL="288000" indent="-288000">
              <a:lnSpc>
                <a:spcPct val="150000"/>
              </a:lnSpc>
              <a:buFont typeface="Wingdings" panose="05000000000000000000" pitchFamily="2" charset="2"/>
              <a:buChar char="v"/>
            </a:pPr>
            <a:r>
              <a:rPr lang="en-IN" sz="1400" dirty="0" smtClean="0">
                <a:latin typeface="Arial" panose="020B0604020202020204" pitchFamily="34" charset="0"/>
                <a:cs typeface="Arial" panose="020B0604020202020204" pitchFamily="34" charset="0"/>
              </a:rPr>
              <a:t>Final </a:t>
            </a:r>
            <a:r>
              <a:rPr lang="en-IN" sz="1400" dirty="0">
                <a:latin typeface="Arial" panose="020B0604020202020204" pitchFamily="34" charset="0"/>
                <a:cs typeface="Arial" panose="020B0604020202020204" pitchFamily="34" charset="0"/>
              </a:rPr>
              <a:t>Bills have been prepared in </a:t>
            </a:r>
            <a:r>
              <a:rPr lang="en-IN" sz="1400" dirty="0" err="1">
                <a:latin typeface="Arial" panose="020B0604020202020204" pitchFamily="34" charset="0"/>
                <a:cs typeface="Arial" panose="020B0604020202020204" pitchFamily="34" charset="0"/>
              </a:rPr>
              <a:t>Moga</a:t>
            </a:r>
            <a:r>
              <a:rPr lang="en-IN" sz="1400" dirty="0">
                <a:latin typeface="Arial" panose="020B0604020202020204" pitchFamily="34" charset="0"/>
                <a:cs typeface="Arial" panose="020B0604020202020204" pitchFamily="34" charset="0"/>
              </a:rPr>
              <a:t> division where </a:t>
            </a:r>
            <a:r>
              <a:rPr lang="en-IN" sz="1400" dirty="0" smtClean="0">
                <a:latin typeface="Arial" panose="020B0604020202020204" pitchFamily="34" charset="0"/>
                <a:cs typeface="Arial" panose="020B0604020202020204" pitchFamily="34" charset="0"/>
              </a:rPr>
              <a:t>are bills are </a:t>
            </a:r>
            <a:r>
              <a:rPr lang="en-IN" sz="1400" dirty="0">
                <a:latin typeface="Arial" panose="020B0604020202020204" pitchFamily="34" charset="0"/>
                <a:cs typeface="Arial" panose="020B0604020202020204" pitchFamily="34" charset="0"/>
              </a:rPr>
              <a:t>yet to be prepared in division 1 &amp; 2, Bathinda.</a:t>
            </a:r>
          </a:p>
          <a:p>
            <a:pPr marL="288000" indent="-288000">
              <a:lnSpc>
                <a:spcPct val="150000"/>
              </a:lnSpc>
              <a:buFont typeface="Wingdings" panose="05000000000000000000" pitchFamily="2" charset="2"/>
              <a:buChar char="v"/>
            </a:pPr>
            <a:r>
              <a:rPr lang="en-IN" sz="1400" dirty="0">
                <a:latin typeface="Arial" panose="020B0604020202020204" pitchFamily="34" charset="0"/>
                <a:cs typeface="Arial" panose="020B0604020202020204" pitchFamily="34" charset="0"/>
              </a:rPr>
              <a:t> The final expenditure is </a:t>
            </a:r>
            <a:r>
              <a:rPr lang="en-IN" sz="1400" dirty="0" smtClean="0">
                <a:latin typeface="Arial" panose="020B0604020202020204" pitchFamily="34" charset="0"/>
                <a:cs typeface="Arial" panose="020B0604020202020204" pitchFamily="34" charset="0"/>
              </a:rPr>
              <a:t>likely </a:t>
            </a:r>
            <a:r>
              <a:rPr lang="en-IN" sz="1400" dirty="0">
                <a:latin typeface="Arial" panose="020B0604020202020204" pitchFamily="34" charset="0"/>
                <a:cs typeface="Arial" panose="020B0604020202020204" pitchFamily="34" charset="0"/>
              </a:rPr>
              <a:t>to be within the </a:t>
            </a:r>
            <a:r>
              <a:rPr lang="en-IN" sz="1400" dirty="0" smtClean="0">
                <a:latin typeface="Arial" panose="020B0604020202020204" pitchFamily="34" charset="0"/>
                <a:cs typeface="Arial" panose="020B0604020202020204" pitchFamily="34" charset="0"/>
              </a:rPr>
              <a:t>allotment</a:t>
            </a:r>
            <a:r>
              <a:rPr lang="en-IN" sz="1400" dirty="0">
                <a:latin typeface="Arial" panose="020B0604020202020204" pitchFamily="34" charset="0"/>
                <a:cs typeface="Arial" panose="020B0604020202020204" pitchFamily="34" charset="0"/>
              </a:rPr>
              <a:t> </a:t>
            </a:r>
            <a:r>
              <a:rPr lang="en-IN" sz="1400" dirty="0" smtClean="0">
                <a:latin typeface="Arial" panose="020B0604020202020204" pitchFamily="34" charset="0"/>
                <a:cs typeface="Arial" panose="020B0604020202020204" pitchFamily="34" charset="0"/>
              </a:rPr>
              <a:t>amount.</a:t>
            </a:r>
            <a:endParaRPr lang="en-IN" sz="1400" dirty="0">
              <a:latin typeface="Arial" panose="020B0604020202020204" pitchFamily="34" charset="0"/>
              <a:cs typeface="Arial" panose="020B0604020202020204" pitchFamily="34" charset="0"/>
            </a:endParaRPr>
          </a:p>
        </p:txBody>
      </p:sp>
      <p:sp>
        <p:nvSpPr>
          <p:cNvPr id="11" name="TextBox 10"/>
          <p:cNvSpPr txBox="1"/>
          <p:nvPr/>
        </p:nvSpPr>
        <p:spPr>
          <a:xfrm>
            <a:off x="1287441" y="0"/>
            <a:ext cx="5540991" cy="276999"/>
          </a:xfrm>
          <a:prstGeom prst="rect">
            <a:avLst/>
          </a:prstGeom>
          <a:noFill/>
        </p:spPr>
        <p:txBody>
          <a:bodyPr wrap="square" rtlCol="0">
            <a:spAutoFit/>
          </a:bodyPr>
          <a:lstStyle/>
          <a:p>
            <a:r>
              <a:rPr lang="en-US" sz="1200" b="1" dirty="0" smtClean="0">
                <a:solidFill>
                  <a:schemeClr val="accent4"/>
                </a:solidFill>
                <a:latin typeface="Arial" pitchFamily="34" charset="0"/>
                <a:cs typeface="Arial" pitchFamily="34" charset="0"/>
              </a:rPr>
              <a:t>Cross </a:t>
            </a:r>
            <a:r>
              <a:rPr lang="en-US" sz="1200" b="1" dirty="0">
                <a:solidFill>
                  <a:schemeClr val="accent4"/>
                </a:solidFill>
                <a:latin typeface="Arial" pitchFamily="34" charset="0"/>
                <a:cs typeface="Arial" pitchFamily="34" charset="0"/>
              </a:rPr>
              <a:t>Checking of Completed Urban Mission </a:t>
            </a:r>
            <a:r>
              <a:rPr lang="en-US" sz="1200" b="1" dirty="0" smtClean="0">
                <a:solidFill>
                  <a:schemeClr val="accent4"/>
                </a:solidFill>
                <a:latin typeface="Arial" pitchFamily="34" charset="0"/>
                <a:cs typeface="Arial" pitchFamily="34" charset="0"/>
              </a:rPr>
              <a:t>Works (Circle </a:t>
            </a:r>
            <a:r>
              <a:rPr lang="en-US" sz="1200" b="1" dirty="0">
                <a:solidFill>
                  <a:schemeClr val="accent4"/>
                </a:solidFill>
                <a:latin typeface="Arial" pitchFamily="34" charset="0"/>
                <a:cs typeface="Arial" pitchFamily="34" charset="0"/>
              </a:rPr>
              <a:t>Bathinda)</a:t>
            </a:r>
            <a:endParaRPr lang="en-IN" sz="1200" b="1" dirty="0">
              <a:solidFill>
                <a:schemeClr val="accent4"/>
              </a:solidFill>
              <a:latin typeface="Arial" pitchFamily="34" charset="0"/>
              <a:cs typeface="Arial" pitchFamily="34" charset="0"/>
            </a:endParaRPr>
          </a:p>
        </p:txBody>
      </p:sp>
    </p:spTree>
    <p:extLst>
      <p:ext uri="{BB962C8B-B14F-4D97-AF65-F5344CB8AC3E}">
        <p14:creationId xmlns:p14="http://schemas.microsoft.com/office/powerpoint/2010/main" xmlns="" val="3204934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07F4142-94A7-4ECA-AD05-49A87E26CB92}"/>
              </a:ext>
            </a:extLst>
          </p:cNvPr>
          <p:cNvSpPr>
            <a:spLocks noGrp="1"/>
          </p:cNvSpPr>
          <p:nvPr>
            <p:ph type="title"/>
          </p:nvPr>
        </p:nvSpPr>
        <p:spPr>
          <a:xfrm>
            <a:off x="2606040" y="2890739"/>
            <a:ext cx="7772400" cy="864096"/>
          </a:xfrm>
        </p:spPr>
        <p:txBody>
          <a:bodyPr/>
          <a:lstStyle/>
          <a:p>
            <a:r>
              <a:rPr lang="en-IN" dirty="0"/>
              <a:t>Thank you.</a:t>
            </a:r>
          </a:p>
        </p:txBody>
      </p:sp>
      <p:sp>
        <p:nvSpPr>
          <p:cNvPr id="4" name="Slide Number Placeholder 3">
            <a:extLst>
              <a:ext uri="{FF2B5EF4-FFF2-40B4-BE49-F238E27FC236}">
                <a16:creationId xmlns="" xmlns:a16="http://schemas.microsoft.com/office/drawing/2014/main" id="{F94A36C5-83D6-4BD7-8F54-74F96CDEB3D4}"/>
              </a:ext>
            </a:extLst>
          </p:cNvPr>
          <p:cNvSpPr>
            <a:spLocks noGrp="1"/>
          </p:cNvSpPr>
          <p:nvPr>
            <p:ph type="sldNum" sz="quarter" idx="11"/>
          </p:nvPr>
        </p:nvSpPr>
        <p:spPr/>
        <p:txBody>
          <a:bodyPr/>
          <a:lstStyle/>
          <a:p>
            <a:pPr>
              <a:defRPr/>
            </a:pPr>
            <a:fld id="{9939EEBD-5456-4A6B-B8EC-219DFA66CFA3}" type="slidenum">
              <a:rPr lang="en-IN" smtClean="0"/>
              <a:pPr>
                <a:defRPr/>
              </a:pPr>
              <a:t>9</a:t>
            </a:fld>
            <a:endParaRPr lang="en-IN" dirty="0"/>
          </a:p>
        </p:txBody>
      </p:sp>
      <p:sp>
        <p:nvSpPr>
          <p:cNvPr id="6" name="TextBox 5"/>
          <p:cNvSpPr txBox="1"/>
          <p:nvPr/>
        </p:nvSpPr>
        <p:spPr>
          <a:xfrm>
            <a:off x="1287441" y="0"/>
            <a:ext cx="5540991" cy="276999"/>
          </a:xfrm>
          <a:prstGeom prst="rect">
            <a:avLst/>
          </a:prstGeom>
          <a:noFill/>
        </p:spPr>
        <p:txBody>
          <a:bodyPr wrap="square" rtlCol="0">
            <a:spAutoFit/>
          </a:bodyPr>
          <a:lstStyle/>
          <a:p>
            <a:r>
              <a:rPr lang="en-US" sz="1200" b="1" dirty="0" smtClean="0">
                <a:solidFill>
                  <a:schemeClr val="accent4"/>
                </a:solidFill>
                <a:latin typeface="Arial" pitchFamily="34" charset="0"/>
                <a:cs typeface="Arial" pitchFamily="34" charset="0"/>
              </a:rPr>
              <a:t>Cross </a:t>
            </a:r>
            <a:r>
              <a:rPr lang="en-US" sz="1200" b="1" dirty="0">
                <a:solidFill>
                  <a:schemeClr val="accent4"/>
                </a:solidFill>
                <a:latin typeface="Arial" pitchFamily="34" charset="0"/>
                <a:cs typeface="Arial" pitchFamily="34" charset="0"/>
              </a:rPr>
              <a:t>Checking of Completed Urban Mission </a:t>
            </a:r>
            <a:r>
              <a:rPr lang="en-US" sz="1200" b="1" dirty="0" smtClean="0">
                <a:solidFill>
                  <a:schemeClr val="accent4"/>
                </a:solidFill>
                <a:latin typeface="Arial" pitchFamily="34" charset="0"/>
                <a:cs typeface="Arial" pitchFamily="34" charset="0"/>
              </a:rPr>
              <a:t>Works (Circle </a:t>
            </a:r>
            <a:r>
              <a:rPr lang="en-US" sz="1200" b="1" dirty="0">
                <a:solidFill>
                  <a:schemeClr val="accent4"/>
                </a:solidFill>
                <a:latin typeface="Arial" pitchFamily="34" charset="0"/>
                <a:cs typeface="Arial" pitchFamily="34" charset="0"/>
              </a:rPr>
              <a:t>Bathinda)</a:t>
            </a:r>
            <a:endParaRPr lang="en-IN" sz="1200" b="1" dirty="0">
              <a:solidFill>
                <a:schemeClr val="accent4"/>
              </a:solidFill>
              <a:latin typeface="Arial" pitchFamily="34" charset="0"/>
              <a:cs typeface="Arial" pitchFamily="34" charset="0"/>
            </a:endParaRPr>
          </a:p>
        </p:txBody>
      </p:sp>
    </p:spTree>
    <p:extLst>
      <p:ext uri="{BB962C8B-B14F-4D97-AF65-F5344CB8AC3E}">
        <p14:creationId xmlns:p14="http://schemas.microsoft.com/office/powerpoint/2010/main" xmlns="" val="2387801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lim">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sz="1400" dirty="0" smtClean="0">
            <a:solidFill>
              <a:schemeClr val="tx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sz="1600" dirty="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1_prelim">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sz="1400" dirty="0" smtClean="0">
            <a:solidFill>
              <a:schemeClr val="tx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sz="1600" dirty="0">
            <a:latin typeface="Arial" pitchFamily="34" charset="0"/>
            <a:cs typeface="Arial"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prelim</Template>
  <TotalTime>9939</TotalTime>
  <Words>1291</Words>
  <Application>Microsoft Office PowerPoint</Application>
  <PresentationFormat>Custom</PresentationFormat>
  <Paragraphs>298</Paragraphs>
  <Slides>9</Slides>
  <Notes>2</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prelim</vt:lpstr>
      <vt:lpstr>1_prelim</vt:lpstr>
      <vt:lpstr>Cross Checking of Completed Urban Mission Works  (Circle Bathinda)</vt:lpstr>
      <vt:lpstr> Agenda</vt:lpstr>
      <vt:lpstr> Jurisdiction &amp; Scope</vt:lpstr>
      <vt:lpstr>Methodology</vt:lpstr>
      <vt:lpstr>Format of Scheme Data Obtained from EE</vt:lpstr>
      <vt:lpstr>Sample Report (Physical Status)</vt:lpstr>
      <vt:lpstr>Sample Report (Financial Status)</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Dhruv Gupta</dc:creator>
  <cp:lastModifiedBy>desktop</cp:lastModifiedBy>
  <cp:revision>5519</cp:revision>
  <dcterms:created xsi:type="dcterms:W3CDTF">2010-07-18T15:22:07Z</dcterms:created>
  <dcterms:modified xsi:type="dcterms:W3CDTF">2018-08-28T09:01:16Z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